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1"/>
  </p:notesMasterIdLst>
  <p:sldIdLst>
    <p:sldId id="260" r:id="rId3"/>
    <p:sldId id="264" r:id="rId4"/>
    <p:sldId id="268" r:id="rId5"/>
    <p:sldId id="261" r:id="rId6"/>
    <p:sldId id="266" r:id="rId7"/>
    <p:sldId id="262" r:id="rId8"/>
    <p:sldId id="271" r:id="rId9"/>
    <p:sldId id="263" r:id="rId10"/>
    <p:sldId id="272" r:id="rId11"/>
    <p:sldId id="273" r:id="rId12"/>
    <p:sldId id="277" r:id="rId13"/>
    <p:sldId id="279" r:id="rId14"/>
    <p:sldId id="278" r:id="rId15"/>
    <p:sldId id="282" r:id="rId16"/>
    <p:sldId id="281" r:id="rId17"/>
    <p:sldId id="280" r:id="rId18"/>
    <p:sldId id="270" r:id="rId19"/>
    <p:sldId id="269" r:id="rId20"/>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29" autoAdjust="0"/>
  </p:normalViewPr>
  <p:slideViewPr>
    <p:cSldViewPr>
      <p:cViewPr varScale="1">
        <p:scale>
          <a:sx n="82" d="100"/>
          <a:sy n="82" d="100"/>
        </p:scale>
        <p:origin x="-336" y="-78"/>
      </p:cViewPr>
      <p:guideLst>
        <p:guide orient="horz" pos="2160"/>
        <p:guide pos="3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794CA-401D-42FF-8729-ACE50F4262D1}" type="datetimeFigureOut">
              <a:rPr lang="en-US" smtClean="0"/>
              <a:t>6/29/2014</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A9C0A2-E436-4025-92B7-D0F887740807}" type="slidenum">
              <a:rPr lang="en-US" smtClean="0"/>
              <a:t>‹#›</a:t>
            </a:fld>
            <a:endParaRPr lang="en-US"/>
          </a:p>
        </p:txBody>
      </p:sp>
    </p:spTree>
    <p:extLst>
      <p:ext uri="{BB962C8B-B14F-4D97-AF65-F5344CB8AC3E}">
        <p14:creationId xmlns:p14="http://schemas.microsoft.com/office/powerpoint/2010/main" val="223034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9C0A2-E436-4025-92B7-D0F887740807}" type="slidenum">
              <a:rPr lang="en-US" smtClean="0"/>
              <a:t>1</a:t>
            </a:fld>
            <a:endParaRPr lang="en-US"/>
          </a:p>
        </p:txBody>
      </p:sp>
    </p:spTree>
    <p:extLst>
      <p:ext uri="{BB962C8B-B14F-4D97-AF65-F5344CB8AC3E}">
        <p14:creationId xmlns:p14="http://schemas.microsoft.com/office/powerpoint/2010/main" val="179706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Rich data set: Represents conditions of actual use, treatment related phenotype data and </a:t>
            </a:r>
            <a:r>
              <a:rPr lang="en-US" dirty="0" err="1" smtClean="0"/>
              <a:t>speciments</a:t>
            </a:r>
            <a:r>
              <a:rPr lang="en-US" dirty="0" smtClean="0"/>
              <a:t> that can be accessed. </a:t>
            </a:r>
          </a:p>
          <a:p>
            <a:r>
              <a:rPr lang="en-US" dirty="0" smtClean="0"/>
              <a:t>Hair and </a:t>
            </a:r>
            <a:r>
              <a:rPr lang="en-US" dirty="0" err="1" smtClean="0"/>
              <a:t>iPK</a:t>
            </a:r>
            <a:r>
              <a:rPr lang="en-US" dirty="0" smtClean="0"/>
              <a:t> data on ARV: AUC is the best predictor of treatment response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44511BF-32FE-44C3-81A7-F1E5DA5D0EB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 its effectiveness, many patients experience </a:t>
            </a:r>
            <a:r>
              <a:rPr lang="en-US" sz="1200" kern="1200" dirty="0" err="1" smtClean="0">
                <a:solidFill>
                  <a:schemeClr val="tx1"/>
                </a:solidFill>
                <a:effectLst/>
                <a:latin typeface="+mn-lt"/>
                <a:ea typeface="+mn-ea"/>
                <a:cs typeface="+mn-cs"/>
              </a:rPr>
              <a:t>virologic</a:t>
            </a:r>
            <a:r>
              <a:rPr lang="en-US" sz="1200" kern="1200" dirty="0" smtClean="0">
                <a:solidFill>
                  <a:schemeClr val="tx1"/>
                </a:solidFill>
                <a:effectLst/>
                <a:latin typeface="+mn-lt"/>
                <a:ea typeface="+mn-ea"/>
                <a:cs typeface="+mn-cs"/>
              </a:rPr>
              <a:t> failure during highly active antiretroviral therapy (HAART), as evidenced by </a:t>
            </a:r>
            <a:r>
              <a:rPr lang="en-US" sz="1200" kern="1200" dirty="0" err="1" smtClean="0">
                <a:solidFill>
                  <a:schemeClr val="tx1"/>
                </a:solidFill>
                <a:effectLst/>
                <a:latin typeface="+mn-lt"/>
                <a:ea typeface="+mn-ea"/>
                <a:cs typeface="+mn-cs"/>
              </a:rPr>
              <a:t>viremia</a:t>
            </a:r>
            <a:r>
              <a:rPr lang="en-US" sz="1200" kern="1200" dirty="0" smtClean="0">
                <a:solidFill>
                  <a:schemeClr val="tx1"/>
                </a:solidFill>
                <a:effectLst/>
                <a:latin typeface="+mn-lt"/>
                <a:ea typeface="+mn-ea"/>
                <a:cs typeface="+mn-cs"/>
              </a:rPr>
              <a:t> during treatment.</a:t>
            </a:r>
            <a:endParaRPr lang="en-US" dirty="0"/>
          </a:p>
        </p:txBody>
      </p:sp>
      <p:sp>
        <p:nvSpPr>
          <p:cNvPr id="4" name="Slide Number Placeholder 3"/>
          <p:cNvSpPr>
            <a:spLocks noGrp="1"/>
          </p:cNvSpPr>
          <p:nvPr>
            <p:ph type="sldNum" sz="quarter" idx="10"/>
          </p:nvPr>
        </p:nvSpPr>
        <p:spPr/>
        <p:txBody>
          <a:bodyPr/>
          <a:lstStyle/>
          <a:p>
            <a:fld id="{93A9C0A2-E436-4025-92B7-D0F887740807}" type="slidenum">
              <a:rPr lang="en-US" smtClean="0"/>
              <a:t>5</a:t>
            </a:fld>
            <a:endParaRPr lang="en-US"/>
          </a:p>
        </p:txBody>
      </p:sp>
    </p:spTree>
    <p:extLst>
      <p:ext uri="{BB962C8B-B14F-4D97-AF65-F5344CB8AC3E}">
        <p14:creationId xmlns:p14="http://schemas.microsoft.com/office/powerpoint/2010/main" val="382061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Darunavir</a:t>
            </a:r>
            <a:r>
              <a:rPr lang="en-US" dirty="0" smtClean="0"/>
              <a:t> is extensively metabolized by</a:t>
            </a:r>
            <a:r>
              <a:rPr lang="en-US" baseline="0" dirty="0" smtClean="0"/>
              <a:t> CYP3A4 at the liver and at the intestine. PK is </a:t>
            </a:r>
            <a:r>
              <a:rPr lang="en-US" baseline="0" dirty="0" err="1" smtClean="0"/>
              <a:t>inhanced</a:t>
            </a:r>
            <a:r>
              <a:rPr lang="en-US" baseline="0" dirty="0" smtClean="0"/>
              <a:t> by administering with </a:t>
            </a:r>
            <a:r>
              <a:rPr lang="en-US" baseline="0" dirty="0" err="1" smtClean="0"/>
              <a:t>with</a:t>
            </a:r>
            <a:r>
              <a:rPr lang="en-US" baseline="0" dirty="0" smtClean="0"/>
              <a:t> </a:t>
            </a:r>
            <a:r>
              <a:rPr lang="en-US" baseline="0" dirty="0" err="1" smtClean="0"/>
              <a:t>Ritonivir</a:t>
            </a:r>
            <a:r>
              <a:rPr lang="en-US" baseline="0" dirty="0" smtClean="0"/>
              <a:t>.  </a:t>
            </a:r>
            <a:endParaRPr lang="en-US" dirty="0" smtClean="0"/>
          </a:p>
          <a:p>
            <a:r>
              <a:rPr lang="en-US" dirty="0" smtClean="0"/>
              <a:t>PK</a:t>
            </a:r>
            <a:r>
              <a:rPr lang="en-US" baseline="0" dirty="0" smtClean="0"/>
              <a:t> analysis was performed with 705 plasma samples from 75 </a:t>
            </a:r>
            <a:r>
              <a:rPr lang="en-US" baseline="0" dirty="0" err="1" smtClean="0"/>
              <a:t>caucasian</a:t>
            </a:r>
            <a:r>
              <a:rPr lang="en-US" baseline="0" dirty="0" smtClean="0"/>
              <a:t> individuals (64 male) receiving </a:t>
            </a:r>
            <a:r>
              <a:rPr lang="en-US" baseline="0" dirty="0" err="1" smtClean="0"/>
              <a:t>darunavir</a:t>
            </a:r>
            <a:r>
              <a:rPr lang="en-US" baseline="0" dirty="0" smtClean="0"/>
              <a:t>/</a:t>
            </a:r>
            <a:r>
              <a:rPr lang="en-US" baseline="0" dirty="0" err="1" smtClean="0"/>
              <a:t>ritonivir</a:t>
            </a:r>
            <a:r>
              <a:rPr lang="en-US" baseline="0" dirty="0" smtClean="0"/>
              <a:t> for at least 4 weeks. </a:t>
            </a:r>
          </a:p>
          <a:p>
            <a:r>
              <a:rPr lang="en-US" baseline="0" dirty="0" err="1" smtClean="0"/>
              <a:t>Darunavir</a:t>
            </a:r>
            <a:r>
              <a:rPr lang="en-US" baseline="0" dirty="0" smtClean="0"/>
              <a:t> CL was 12% lower in </a:t>
            </a:r>
            <a:r>
              <a:rPr lang="en-US" baseline="0" dirty="0" err="1" smtClean="0"/>
              <a:t>pts</a:t>
            </a:r>
            <a:r>
              <a:rPr lang="en-US" baseline="0" dirty="0" smtClean="0"/>
              <a:t> with SLC03A1 rs8027174 GT/TT genotype, while HZ for rs4294800 A allele was associated with 2.5 fold higher central volume of distribution.  15 candidate genes were genotyped (All transporters) </a:t>
            </a:r>
            <a:endParaRPr lang="en-US" dirty="0"/>
          </a:p>
        </p:txBody>
      </p:sp>
      <p:sp>
        <p:nvSpPr>
          <p:cNvPr id="4" name="Slide Number Placeholder 3"/>
          <p:cNvSpPr>
            <a:spLocks noGrp="1"/>
          </p:cNvSpPr>
          <p:nvPr>
            <p:ph type="sldNum" sz="quarter" idx="10"/>
          </p:nvPr>
        </p:nvSpPr>
        <p:spPr/>
        <p:txBody>
          <a:bodyPr/>
          <a:lstStyle/>
          <a:p>
            <a:fld id="{93A9C0A2-E436-4025-92B7-D0F887740807}" type="slidenum">
              <a:rPr lang="en-US" smtClean="0"/>
              <a:t>6</a:t>
            </a:fld>
            <a:endParaRPr lang="en-US"/>
          </a:p>
        </p:txBody>
      </p:sp>
    </p:spTree>
    <p:extLst>
      <p:ext uri="{BB962C8B-B14F-4D97-AF65-F5344CB8AC3E}">
        <p14:creationId xmlns:p14="http://schemas.microsoft.com/office/powerpoint/2010/main" val="355465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desired model would incorporate patient characteristics and PG data contributing to variability in drug concentrations and also take into account the interaction between the two compounds.</a:t>
            </a:r>
            <a:endParaRPr lang="en-US" dirty="0"/>
          </a:p>
        </p:txBody>
      </p:sp>
      <p:sp>
        <p:nvSpPr>
          <p:cNvPr id="4" name="Slide Number Placeholder 3"/>
          <p:cNvSpPr>
            <a:spLocks noGrp="1"/>
          </p:cNvSpPr>
          <p:nvPr>
            <p:ph type="sldNum" sz="quarter" idx="10"/>
          </p:nvPr>
        </p:nvSpPr>
        <p:spPr/>
        <p:txBody>
          <a:bodyPr/>
          <a:lstStyle/>
          <a:p>
            <a:fld id="{93A9C0A2-E436-4025-92B7-D0F887740807}" type="slidenum">
              <a:rPr lang="en-US" smtClean="0"/>
              <a:t>7</a:t>
            </a:fld>
            <a:endParaRPr lang="en-US"/>
          </a:p>
        </p:txBody>
      </p:sp>
    </p:spTree>
    <p:extLst>
      <p:ext uri="{BB962C8B-B14F-4D97-AF65-F5344CB8AC3E}">
        <p14:creationId xmlns:p14="http://schemas.microsoft.com/office/powerpoint/2010/main" val="55038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drug exposure both in hair and plasma will be analyzed in relation to a number of non-genetic factors (e.g., race/ethnicity) that influence </a:t>
            </a:r>
            <a:r>
              <a:rPr lang="en-US" dirty="0" err="1" smtClean="0"/>
              <a:t>darunavir</a:t>
            </a:r>
            <a:r>
              <a:rPr lang="en-US" dirty="0" smtClean="0"/>
              <a:t> exposure (</a:t>
            </a:r>
            <a:r>
              <a:rPr lang="en-US" b="1" dirty="0" smtClean="0"/>
              <a:t>Figure 2</a:t>
            </a:r>
            <a:r>
              <a:rPr lang="en-US" dirty="0" smtClean="0"/>
              <a:t>). To assess the association between genotype and drug exposure, SNP data will be added to multivariate models that include non-genetic factors. Genetic associations identified in the </a:t>
            </a:r>
            <a:r>
              <a:rPr lang="en-US" dirty="0" err="1" smtClean="0"/>
              <a:t>iPK</a:t>
            </a:r>
            <a:r>
              <a:rPr lang="en-US" dirty="0" smtClean="0"/>
              <a:t> Discovery Cohort (</a:t>
            </a:r>
            <a:r>
              <a:rPr lang="en-US" b="1" dirty="0" smtClean="0"/>
              <a:t>aim 1</a:t>
            </a:r>
            <a:r>
              <a:rPr lang="en-US" dirty="0" smtClean="0"/>
              <a:t>) and confirmed in the Hair </a:t>
            </a:r>
            <a:r>
              <a:rPr lang="en-US" dirty="0" err="1" smtClean="0"/>
              <a:t>Biomatrix</a:t>
            </a:r>
            <a:r>
              <a:rPr lang="en-US" dirty="0" smtClean="0"/>
              <a:t> Validation Cohort (</a:t>
            </a:r>
            <a:r>
              <a:rPr lang="en-US" b="1" dirty="0" smtClean="0"/>
              <a:t>aim 2</a:t>
            </a:r>
            <a:r>
              <a:rPr lang="en-US" dirty="0" smtClean="0"/>
              <a:t>) will also be tested for their association with clinically relevant responses to </a:t>
            </a:r>
            <a:r>
              <a:rPr lang="en-US" dirty="0" err="1" smtClean="0"/>
              <a:t>darunavir</a:t>
            </a:r>
            <a:r>
              <a:rPr lang="en-US" dirty="0" smtClean="0"/>
              <a:t> therapy (i.e., undetectable viral load at 6 months, duration of </a:t>
            </a:r>
            <a:r>
              <a:rPr lang="en-US" dirty="0" err="1" smtClean="0"/>
              <a:t>virologic</a:t>
            </a:r>
            <a:r>
              <a:rPr lang="en-US" dirty="0" smtClean="0"/>
              <a:t> suppression, CD4 T-cell count&gt;350 at 1 year).  </a:t>
            </a:r>
          </a:p>
          <a:p>
            <a:endParaRPr lang="en-US" dirty="0"/>
          </a:p>
        </p:txBody>
      </p:sp>
      <p:sp>
        <p:nvSpPr>
          <p:cNvPr id="4" name="Slide Number Placeholder 3"/>
          <p:cNvSpPr>
            <a:spLocks noGrp="1"/>
          </p:cNvSpPr>
          <p:nvPr>
            <p:ph type="sldNum" sz="quarter" idx="10"/>
          </p:nvPr>
        </p:nvSpPr>
        <p:spPr/>
        <p:txBody>
          <a:bodyPr/>
          <a:lstStyle/>
          <a:p>
            <a:fld id="{93A9C0A2-E436-4025-92B7-D0F887740807}" type="slidenum">
              <a:rPr lang="en-US" smtClean="0"/>
              <a:t>9</a:t>
            </a:fld>
            <a:endParaRPr lang="en-US"/>
          </a:p>
        </p:txBody>
      </p:sp>
    </p:spTree>
    <p:extLst>
      <p:ext uri="{BB962C8B-B14F-4D97-AF65-F5344CB8AC3E}">
        <p14:creationId xmlns:p14="http://schemas.microsoft.com/office/powerpoint/2010/main" val="328502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area of interest of mine</a:t>
            </a:r>
            <a:endParaRPr lang="en-US" dirty="0"/>
          </a:p>
        </p:txBody>
      </p:sp>
      <p:sp>
        <p:nvSpPr>
          <p:cNvPr id="4" name="Slide Number Placeholder 3"/>
          <p:cNvSpPr>
            <a:spLocks noGrp="1"/>
          </p:cNvSpPr>
          <p:nvPr>
            <p:ph type="sldNum" sz="quarter" idx="10"/>
          </p:nvPr>
        </p:nvSpPr>
        <p:spPr/>
        <p:txBody>
          <a:bodyPr/>
          <a:lstStyle/>
          <a:p>
            <a:fld id="{644511BF-32FE-44C3-81A7-F1E5DA5D0EB0}"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 algorithms capable of predicting drug-gene interactions</a:t>
            </a:r>
          </a:p>
          <a:p>
            <a:endParaRPr lang="en-US" dirty="0"/>
          </a:p>
        </p:txBody>
      </p:sp>
      <p:sp>
        <p:nvSpPr>
          <p:cNvPr id="4" name="Slide Number Placeholder 3"/>
          <p:cNvSpPr>
            <a:spLocks noGrp="1"/>
          </p:cNvSpPr>
          <p:nvPr>
            <p:ph type="sldNum" sz="quarter" idx="10"/>
          </p:nvPr>
        </p:nvSpPr>
        <p:spPr/>
        <p:txBody>
          <a:bodyPr/>
          <a:lstStyle/>
          <a:p>
            <a:fld id="{93A9C0A2-E436-4025-92B7-D0F887740807}" type="slidenum">
              <a:rPr lang="en-US" smtClean="0"/>
              <a:t>12</a:t>
            </a:fld>
            <a:endParaRPr lang="en-US"/>
          </a:p>
        </p:txBody>
      </p:sp>
    </p:spTree>
    <p:extLst>
      <p:ext uri="{BB962C8B-B14F-4D97-AF65-F5344CB8AC3E}">
        <p14:creationId xmlns:p14="http://schemas.microsoft.com/office/powerpoint/2010/main" val="269582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 algorithms capable of predicting drug-gene interactions</a:t>
            </a:r>
          </a:p>
          <a:p>
            <a:endParaRPr lang="en-US" dirty="0" smtClean="0"/>
          </a:p>
          <a:p>
            <a:r>
              <a:rPr lang="en-US" dirty="0" smtClean="0"/>
              <a:t>Select population of patients who are high risk for receiving a drug</a:t>
            </a:r>
            <a:r>
              <a:rPr lang="en-US" baseline="0" dirty="0" smtClean="0"/>
              <a:t> with an actionable pharmacogenetic story that is in our database.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 informatics</a:t>
            </a:r>
            <a:r>
              <a:rPr lang="en-US" baseline="0" dirty="0" smtClean="0"/>
              <a:t> </a:t>
            </a:r>
            <a:r>
              <a:rPr lang="en-US" dirty="0" smtClean="0"/>
              <a:t>tools</a:t>
            </a:r>
            <a:r>
              <a:rPr lang="en-US" baseline="0" dirty="0" smtClean="0"/>
              <a:t> to provide point of care service. Track outcomes</a:t>
            </a:r>
            <a:endParaRPr lang="en-US" dirty="0" smtClean="0"/>
          </a:p>
          <a:p>
            <a:endParaRPr lang="en-US" baseline="0" dirty="0" smtClean="0"/>
          </a:p>
          <a:p>
            <a:endParaRPr lang="en-US" dirty="0" smtClean="0"/>
          </a:p>
          <a:p>
            <a:r>
              <a:rPr lang="en-US" dirty="0" smtClean="0"/>
              <a:t>Establish a drug-gene interaction database</a:t>
            </a:r>
          </a:p>
          <a:p>
            <a:pPr lvl="1"/>
            <a:r>
              <a:rPr lang="en-US" dirty="0" smtClean="0"/>
              <a:t>Comprehensive, </a:t>
            </a:r>
            <a:r>
              <a:rPr lang="en-US" dirty="0" err="1" smtClean="0"/>
              <a:t>curated</a:t>
            </a:r>
            <a:r>
              <a:rPr lang="en-US" dirty="0" smtClean="0"/>
              <a:t>, up to date</a:t>
            </a:r>
          </a:p>
          <a:p>
            <a:r>
              <a:rPr lang="en-US" dirty="0" smtClean="0"/>
              <a:t>Develop algorithms capable of predicting drug-gene interactions</a:t>
            </a:r>
          </a:p>
          <a:p>
            <a:r>
              <a:rPr lang="en-US" dirty="0" smtClean="0"/>
              <a:t>Design customized gene chip array</a:t>
            </a:r>
          </a:p>
          <a:p>
            <a:r>
              <a:rPr lang="en-US" dirty="0" smtClean="0"/>
              <a:t>Testing the DNA chip assays and predictive algorithm in preselected individuals</a:t>
            </a:r>
          </a:p>
          <a:p>
            <a:r>
              <a:rPr lang="en-US" dirty="0" smtClean="0"/>
              <a:t>Set up necessary sample processing protocols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latin typeface="+mn-lt"/>
                <a:ea typeface="+mn-ea"/>
                <a:cs typeface="+mn-cs"/>
              </a:rPr>
              <a:t>Establish </a:t>
            </a:r>
            <a:r>
              <a:rPr lang="en-US" sz="1200" kern="1200" dirty="0" err="1" smtClean="0">
                <a:solidFill>
                  <a:schemeClr val="tx1"/>
                </a:solidFill>
                <a:latin typeface="+mn-lt"/>
                <a:ea typeface="+mn-ea"/>
                <a:cs typeface="+mn-cs"/>
              </a:rPr>
              <a:t>FuturoGen’s</a:t>
            </a:r>
            <a:r>
              <a:rPr lang="en-US" sz="1200" kern="1200" dirty="0" smtClean="0">
                <a:solidFill>
                  <a:schemeClr val="tx1"/>
                </a:solidFill>
                <a:latin typeface="+mn-lt"/>
                <a:ea typeface="+mn-ea"/>
                <a:cs typeface="+mn-cs"/>
              </a:rPr>
              <a:t> drug-gene interaction database, 2) Design customized gene chip, 3) Develop algorithm capable of predicting individual risks for adverse drug reaction based on the DNA variants present in them. 4) Creating endpoint user-friendly software and interface,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latin typeface="+mn-lt"/>
                <a:ea typeface="+mn-ea"/>
                <a:cs typeface="+mn-cs"/>
              </a:rPr>
              <a:t>Developing algorithms that could make heuristic predictions for individual risk to adverse drug reactions for subjects with rare variants not yet catalogued as </a:t>
            </a:r>
            <a:r>
              <a:rPr lang="en-US" sz="1200" kern="1200" dirty="0" err="1" smtClean="0">
                <a:solidFill>
                  <a:schemeClr val="tx1"/>
                </a:solidFill>
                <a:latin typeface="+mn-lt"/>
                <a:ea typeface="+mn-ea"/>
                <a:cs typeface="+mn-cs"/>
              </a:rPr>
              <a:t>pharmacogenetically</a:t>
            </a:r>
            <a:r>
              <a:rPr lang="en-US" sz="1200" kern="1200" dirty="0" smtClean="0">
                <a:solidFill>
                  <a:schemeClr val="tx1"/>
                </a:solidFill>
                <a:latin typeface="+mn-lt"/>
                <a:ea typeface="+mn-ea"/>
                <a:cs typeface="+mn-cs"/>
              </a:rPr>
              <a:t> important</a:t>
            </a:r>
          </a:p>
          <a:p>
            <a:endParaRPr lang="en-US" dirty="0"/>
          </a:p>
        </p:txBody>
      </p:sp>
      <p:sp>
        <p:nvSpPr>
          <p:cNvPr id="4" name="Slide Number Placeholder 3"/>
          <p:cNvSpPr>
            <a:spLocks noGrp="1"/>
          </p:cNvSpPr>
          <p:nvPr>
            <p:ph type="sldNum" sz="quarter" idx="10"/>
          </p:nvPr>
        </p:nvSpPr>
        <p:spPr/>
        <p:txBody>
          <a:bodyPr/>
          <a:lstStyle/>
          <a:p>
            <a:fld id="{644511BF-32FE-44C3-81A7-F1E5DA5D0EB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1" y="2130434"/>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5" y="3886200"/>
            <a:ext cx="832104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69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65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7"/>
            <a:ext cx="267462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274647"/>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626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320" y="228600"/>
            <a:ext cx="1010412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361" y="1885950"/>
            <a:ext cx="521716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09641" y="1885950"/>
            <a:ext cx="521716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61340" y="6229350"/>
            <a:ext cx="2476500" cy="457200"/>
          </a:xfrm>
          <a:prstGeom prst="rect">
            <a:avLst/>
          </a:prstGeo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061463" y="6229350"/>
            <a:ext cx="3764280" cy="457200"/>
          </a:xfrm>
          <a:prstGeom prst="rect">
            <a:avLst/>
          </a:prstGeo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50299" y="6229350"/>
            <a:ext cx="2476500" cy="457200"/>
          </a:xfrm>
          <a:prstGeom prst="rect">
            <a:avLst/>
          </a:prstGeom>
        </p:spPr>
        <p:txBody>
          <a:bodyPr/>
          <a:lstStyle>
            <a:lvl1pPr>
              <a:defRPr/>
            </a:lvl1pPr>
          </a:lstStyle>
          <a:p>
            <a:fld id="{F75D5E5A-CA16-411E-9FC2-2C92C30730E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54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4" y="274647"/>
            <a:ext cx="10698479"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94360" y="6245225"/>
            <a:ext cx="2773680" cy="476250"/>
          </a:xfrm>
          <a:prstGeom prst="rect">
            <a:avLst/>
          </a:prstGeom>
        </p:spPr>
        <p:txBody>
          <a:bodyPr/>
          <a:lstStyle>
            <a:lvl1pPr>
              <a:defRPr/>
            </a:lvl1pPr>
          </a:lstStyle>
          <a:p>
            <a:fld id="{437B19CD-5E21-408B-90B8-4A2F694F3DE5}" type="datetime1">
              <a:rPr lang="en-US">
                <a:solidFill>
                  <a:prstClr val="black">
                    <a:tint val="75000"/>
                  </a:prstClr>
                </a:solidFill>
              </a:rPr>
              <a:pPr/>
              <a:t>6/29/2014</a:t>
            </a:fld>
            <a:endParaRPr lang="en-US">
              <a:solidFill>
                <a:prstClr val="black">
                  <a:tint val="75000"/>
                </a:prstClr>
              </a:solidFill>
            </a:endParaRPr>
          </a:p>
        </p:txBody>
      </p:sp>
      <p:sp>
        <p:nvSpPr>
          <p:cNvPr id="4" name="Footer Placeholder 3"/>
          <p:cNvSpPr>
            <a:spLocks noGrp="1"/>
          </p:cNvSpPr>
          <p:nvPr>
            <p:ph type="ftr" sz="quarter" idx="11"/>
          </p:nvPr>
        </p:nvSpPr>
        <p:spPr>
          <a:xfrm>
            <a:off x="4061463" y="6245225"/>
            <a:ext cx="3764280" cy="476250"/>
          </a:xfrm>
          <a:prstGeom prst="rect">
            <a:avLst/>
          </a:prstGeo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519160" y="6245225"/>
            <a:ext cx="2773680" cy="476250"/>
          </a:xfrm>
          <a:prstGeom prst="rect">
            <a:avLst/>
          </a:prstGeom>
        </p:spPr>
        <p:txBody>
          <a:bodyPr/>
          <a:lstStyle>
            <a:lvl1pPr>
              <a:defRPr/>
            </a:lvl1pPr>
          </a:lstStyle>
          <a:p>
            <a:fld id="{B9FB5418-BDBC-4630-AC2E-6E4C9A83A4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496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_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8782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1" y="2130430"/>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2" y="3886200"/>
            <a:ext cx="832104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696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84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5"/>
            <a:ext cx="101041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22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2" y="1600204"/>
            <a:ext cx="52501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2" y="1600204"/>
            <a:ext cx="52501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968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5562" y="-76200"/>
            <a:ext cx="10698479" cy="1143000"/>
          </a:xfrm>
        </p:spPr>
        <p:txBody>
          <a:bodyPr/>
          <a:lstStyle>
            <a:lvl1pPr>
              <a:defRPr/>
            </a:lvl1pPr>
          </a:lstStyle>
          <a:p>
            <a:r>
              <a:rPr lang="en-US" dirty="0" smtClean="0"/>
              <a:t>Title</a:t>
            </a:r>
            <a:endParaRPr lang="en-US" dirty="0"/>
          </a:p>
        </p:txBody>
      </p:sp>
      <p:sp>
        <p:nvSpPr>
          <p:cNvPr id="3" name="Text Placeholder 2"/>
          <p:cNvSpPr>
            <a:spLocks noGrp="1"/>
          </p:cNvSpPr>
          <p:nvPr>
            <p:ph type="body" idx="1"/>
          </p:nvPr>
        </p:nvSpPr>
        <p:spPr>
          <a:xfrm>
            <a:off x="297182" y="457200"/>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2" y="1219200"/>
            <a:ext cx="5252244" cy="3951288"/>
          </a:xfrm>
        </p:spPr>
        <p:txBody>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7183" y="3733800"/>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2116" y="4049712"/>
            <a:ext cx="5254308" cy="3951288"/>
          </a:xfrm>
        </p:spPr>
        <p:txBody>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464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84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2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92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3" y="273050"/>
            <a:ext cx="391080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7566" y="273054"/>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3"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721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454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656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3"/>
            <a:ext cx="267462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274643"/>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626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320" y="228600"/>
            <a:ext cx="1010412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361" y="1885950"/>
            <a:ext cx="521716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09641" y="1885950"/>
            <a:ext cx="521716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61340" y="6229350"/>
            <a:ext cx="2476500" cy="457200"/>
          </a:xfrm>
          <a:prstGeom prst="rect">
            <a:avLst/>
          </a:prstGeo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061463" y="6229350"/>
            <a:ext cx="3764280" cy="457200"/>
          </a:xfrm>
          <a:prstGeom prst="rect">
            <a:avLst/>
          </a:prstGeo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50299" y="6229350"/>
            <a:ext cx="2476500" cy="457200"/>
          </a:xfrm>
          <a:prstGeom prst="rect">
            <a:avLst/>
          </a:prstGeom>
        </p:spPr>
        <p:txBody>
          <a:bodyPr/>
          <a:lstStyle>
            <a:lvl1pPr>
              <a:defRPr/>
            </a:lvl1pPr>
          </a:lstStyle>
          <a:p>
            <a:fld id="{F75D5E5A-CA16-411E-9FC2-2C92C30730E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545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2" y="274643"/>
            <a:ext cx="10698479"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94360" y="6245225"/>
            <a:ext cx="2773680" cy="476250"/>
          </a:xfrm>
          <a:prstGeom prst="rect">
            <a:avLst/>
          </a:prstGeom>
        </p:spPr>
        <p:txBody>
          <a:bodyPr/>
          <a:lstStyle>
            <a:lvl1pPr>
              <a:defRPr/>
            </a:lvl1pPr>
          </a:lstStyle>
          <a:p>
            <a:fld id="{437B19CD-5E21-408B-90B8-4A2F694F3DE5}" type="datetime1">
              <a:rPr lang="en-US">
                <a:solidFill>
                  <a:prstClr val="black">
                    <a:tint val="75000"/>
                  </a:prstClr>
                </a:solidFill>
              </a:rPr>
              <a:pPr/>
              <a:t>6/29/2014</a:t>
            </a:fld>
            <a:endParaRPr lang="en-US">
              <a:solidFill>
                <a:prstClr val="black">
                  <a:tint val="75000"/>
                </a:prstClr>
              </a:solidFill>
            </a:endParaRPr>
          </a:p>
        </p:txBody>
      </p:sp>
      <p:sp>
        <p:nvSpPr>
          <p:cNvPr id="4" name="Footer Placeholder 3"/>
          <p:cNvSpPr>
            <a:spLocks noGrp="1"/>
          </p:cNvSpPr>
          <p:nvPr>
            <p:ph type="ftr" sz="quarter" idx="11"/>
          </p:nvPr>
        </p:nvSpPr>
        <p:spPr>
          <a:xfrm>
            <a:off x="4061463" y="6245225"/>
            <a:ext cx="3764280" cy="476250"/>
          </a:xfrm>
          <a:prstGeom prst="rect">
            <a:avLst/>
          </a:prstGeo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519160" y="6245225"/>
            <a:ext cx="2773680" cy="476250"/>
          </a:xfrm>
          <a:prstGeom prst="rect">
            <a:avLst/>
          </a:prstGeom>
        </p:spPr>
        <p:txBody>
          <a:bodyPr/>
          <a:lstStyle>
            <a:lvl1pPr>
              <a:defRPr/>
            </a:lvl1pPr>
          </a:lstStyle>
          <a:p>
            <a:fld id="{B9FB5418-BDBC-4630-AC2E-6E4C9A83A4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496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_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8782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9"/>
            <a:ext cx="101041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2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4" y="1600206"/>
            <a:ext cx="52501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4" y="1600206"/>
            <a:ext cx="52501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96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5564" y="-76200"/>
            <a:ext cx="10698479" cy="1143000"/>
          </a:xfrm>
        </p:spPr>
        <p:txBody>
          <a:bodyPr/>
          <a:lstStyle>
            <a:lvl1pPr>
              <a:defRPr/>
            </a:lvl1pPr>
          </a:lstStyle>
          <a:p>
            <a:r>
              <a:rPr lang="en-US" dirty="0" smtClean="0"/>
              <a:t>Title</a:t>
            </a:r>
            <a:endParaRPr lang="en-US" dirty="0"/>
          </a:p>
        </p:txBody>
      </p:sp>
      <p:sp>
        <p:nvSpPr>
          <p:cNvPr id="3" name="Text Placeholder 2"/>
          <p:cNvSpPr>
            <a:spLocks noGrp="1"/>
          </p:cNvSpPr>
          <p:nvPr>
            <p:ph type="body" idx="1"/>
          </p:nvPr>
        </p:nvSpPr>
        <p:spPr>
          <a:xfrm>
            <a:off x="297182" y="457200"/>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2" y="1219200"/>
            <a:ext cx="5252244" cy="3951288"/>
          </a:xfrm>
        </p:spPr>
        <p:txBody>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7184" y="3733800"/>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2118" y="4049712"/>
            <a:ext cx="5254308" cy="3951288"/>
          </a:xfrm>
        </p:spPr>
        <p:txBody>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464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92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6" y="273050"/>
            <a:ext cx="391080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7566" y="273058"/>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6"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72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45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99000">
              <a:srgbClr val="D5D5D5"/>
            </a:gs>
            <a:gs pos="100000">
              <a:schemeClr val="tx1">
                <a:lumMod val="50000"/>
                <a:lumOff val="50000"/>
              </a:schemeClr>
            </a:gs>
            <a:gs pos="0">
              <a:schemeClr val="bg1"/>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4" y="274638"/>
            <a:ext cx="10698479"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4" y="1600206"/>
            <a:ext cx="1069847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6356359"/>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3"/>
          </p:nvPr>
        </p:nvSpPr>
        <p:spPr>
          <a:xfrm>
            <a:off x="4061463" y="6356359"/>
            <a:ext cx="3764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19160" y="6356359"/>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300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99000">
              <a:srgbClr val="D5D5D5"/>
            </a:gs>
            <a:gs pos="100000">
              <a:schemeClr val="tx1">
                <a:lumMod val="50000"/>
                <a:lumOff val="50000"/>
              </a:schemeClr>
            </a:gs>
            <a:gs pos="0">
              <a:schemeClr val="bg1"/>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2" y="274638"/>
            <a:ext cx="10698479"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2" y="1600204"/>
            <a:ext cx="1069847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6356355"/>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FF378-CD98-444C-903B-5C00A71EF631}" type="datetimeFigureOut">
              <a:rPr lang="en-US" smtClean="0">
                <a:solidFill>
                  <a:prstClr val="black">
                    <a:tint val="75000"/>
                  </a:prstClr>
                </a:solidFill>
              </a:rPr>
              <a:pPr/>
              <a:t>6/29/2014</a:t>
            </a:fld>
            <a:endParaRPr lang="en-US">
              <a:solidFill>
                <a:prstClr val="black">
                  <a:tint val="75000"/>
                </a:prstClr>
              </a:solidFill>
            </a:endParaRPr>
          </a:p>
        </p:txBody>
      </p:sp>
      <p:sp>
        <p:nvSpPr>
          <p:cNvPr id="5" name="Footer Placeholder 4"/>
          <p:cNvSpPr>
            <a:spLocks noGrp="1"/>
          </p:cNvSpPr>
          <p:nvPr>
            <p:ph type="ftr" sz="quarter" idx="3"/>
          </p:nvPr>
        </p:nvSpPr>
        <p:spPr>
          <a:xfrm>
            <a:off x="4061463" y="6356355"/>
            <a:ext cx="3764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19160" y="6356355"/>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C95EA-0E77-4576-A759-294F15427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3005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Early Days of an Investigator in WIHS: Grants and Projects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By</a:t>
            </a:r>
          </a:p>
          <a:p>
            <a:r>
              <a:rPr lang="en-US" dirty="0" smtClean="0"/>
              <a:t>Bani Tamraz, </a:t>
            </a:r>
            <a:r>
              <a:rPr lang="en-US" dirty="0" err="1" smtClean="0"/>
              <a:t>Pharm.D</a:t>
            </a:r>
            <a:r>
              <a:rPr lang="en-US" dirty="0" smtClean="0"/>
              <a:t>., Ph.D.</a:t>
            </a:r>
          </a:p>
          <a:p>
            <a:r>
              <a:rPr lang="en-US" dirty="0" smtClean="0"/>
              <a:t>Associate Clinical Professor</a:t>
            </a:r>
          </a:p>
          <a:p>
            <a:r>
              <a:rPr lang="en-US" dirty="0" smtClean="0"/>
              <a:t>School of Pharmacy</a:t>
            </a:r>
            <a:endParaRPr lang="en-US" dirty="0"/>
          </a:p>
        </p:txBody>
      </p:sp>
    </p:spTree>
    <p:extLst>
      <p:ext uri="{BB962C8B-B14F-4D97-AF65-F5344CB8AC3E}">
        <p14:creationId xmlns:p14="http://schemas.microsoft.com/office/powerpoint/2010/main" val="2659009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Translational Scholar Career Awards in PG and </a:t>
            </a:r>
            <a:r>
              <a:rPr lang="en-US" dirty="0" smtClean="0"/>
              <a:t>Personalize Medicine </a:t>
            </a:r>
            <a:r>
              <a:rPr lang="en-US" dirty="0"/>
              <a:t>(K23)</a:t>
            </a:r>
          </a:p>
        </p:txBody>
      </p:sp>
    </p:spTree>
    <p:extLst>
      <p:ext uri="{BB962C8B-B14F-4D97-AF65-F5344CB8AC3E}">
        <p14:creationId xmlns:p14="http://schemas.microsoft.com/office/powerpoint/2010/main" val="3898014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ni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685800"/>
            <a:ext cx="9582150" cy="5389960"/>
          </a:xfrm>
          <a:prstGeom prst="rect">
            <a:avLst/>
          </a:prstGeom>
        </p:spPr>
      </p:pic>
      <p:pic>
        <p:nvPicPr>
          <p:cNvPr id="3" name="run_up_arro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2590800"/>
            <a:ext cx="1782985" cy="3358782"/>
          </a:xfrm>
          <a:prstGeom prst="rect">
            <a:avLst/>
          </a:prstGeom>
        </p:spPr>
      </p:pic>
      <p:sp>
        <p:nvSpPr>
          <p:cNvPr id="7" name="Rectangle 6"/>
          <p:cNvSpPr/>
          <p:nvPr/>
        </p:nvSpPr>
        <p:spPr>
          <a:xfrm>
            <a:off x="2667000" y="1676400"/>
            <a:ext cx="5943600" cy="1384995"/>
          </a:xfrm>
          <a:prstGeom prst="rect">
            <a:avLst/>
          </a:prstGeom>
        </p:spPr>
        <p:txBody>
          <a:bodyPr wrap="square">
            <a:spAutoFit/>
          </a:bodyPr>
          <a:lstStyle/>
          <a:p>
            <a:pPr algn="ctr"/>
            <a:r>
              <a:rPr lang="en-US" sz="2800" b="1" dirty="0" smtClean="0">
                <a:solidFill>
                  <a:schemeClr val="bg1"/>
                </a:solidFill>
                <a:latin typeface="Adobe Caslon Pro" pitchFamily="18" charset="0"/>
              </a:rPr>
              <a:t>My most genuine interest is early studies to APPLY </a:t>
            </a:r>
            <a:r>
              <a:rPr lang="en-US" sz="2800" b="1" dirty="0" err="1" smtClean="0">
                <a:solidFill>
                  <a:schemeClr val="bg1"/>
                </a:solidFill>
                <a:latin typeface="Adobe Caslon Pro" pitchFamily="18" charset="0"/>
              </a:rPr>
              <a:t>pharmacogenetics</a:t>
            </a:r>
            <a:r>
              <a:rPr lang="en-US" sz="2800" b="1" dirty="0" smtClean="0">
                <a:solidFill>
                  <a:schemeClr val="bg1"/>
                </a:solidFill>
                <a:latin typeface="Adobe Caslon Pro" pitchFamily="18" charset="0"/>
              </a:rPr>
              <a:t> data</a:t>
            </a:r>
            <a:endParaRPr lang="en-US" sz="2800" b="1" dirty="0">
              <a:solidFill>
                <a:schemeClr val="bg1"/>
              </a:solidFill>
              <a:latin typeface="Adobe Caslon Pro" pitchFamily="18" charset="0"/>
            </a:endParaRPr>
          </a:p>
        </p:txBody>
      </p:sp>
    </p:spTree>
    <p:extLst>
      <p:ext uri="{BB962C8B-B14F-4D97-AF65-F5344CB8AC3E}">
        <p14:creationId xmlns:p14="http://schemas.microsoft.com/office/powerpoint/2010/main" val="218750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7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97180" y="-152400"/>
            <a:ext cx="10599420" cy="11652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chemeClr val="tx1">
                    <a:lumMod val="75000"/>
                    <a:lumOff val="25000"/>
                  </a:schemeClr>
                </a:solidFill>
              </a:rPr>
              <a:t>WIHS Data</a:t>
            </a:r>
            <a:endParaRPr lang="en-US" sz="2400" dirty="0">
              <a:solidFill>
                <a:schemeClr val="tx1">
                  <a:lumMod val="75000"/>
                  <a:lumOff val="25000"/>
                </a:schemeClr>
              </a:solidFill>
            </a:endParaRPr>
          </a:p>
        </p:txBody>
      </p:sp>
      <p:pic>
        <p:nvPicPr>
          <p:cNvPr id="2" name="Picture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35834" y="2790826"/>
            <a:ext cx="5397427" cy="3914775"/>
          </a:xfrm>
          <a:prstGeom prst="rect">
            <a:avLst/>
          </a:prstGeom>
        </p:spPr>
      </p:pic>
      <p:pic>
        <p:nvPicPr>
          <p:cNvPr id="21" name="Picture 2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69921" y="809626"/>
            <a:ext cx="5397427" cy="3914775"/>
          </a:xfrm>
          <a:prstGeom prst="rect">
            <a:avLst/>
          </a:prstGeom>
        </p:spPr>
      </p:pic>
      <p:pic>
        <p:nvPicPr>
          <p:cNvPr id="22" name="Picture 2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54881" y="2790826"/>
            <a:ext cx="5397427" cy="3914775"/>
          </a:xfrm>
          <a:prstGeom prst="rect">
            <a:avLst/>
          </a:prstGeom>
        </p:spPr>
      </p:pic>
      <p:grpSp>
        <p:nvGrpSpPr>
          <p:cNvPr id="31" name="Group 30"/>
          <p:cNvGrpSpPr/>
          <p:nvPr/>
        </p:nvGrpSpPr>
        <p:grpSpPr>
          <a:xfrm>
            <a:off x="4828504" y="1066800"/>
            <a:ext cx="2080260" cy="1784866"/>
            <a:chOff x="3714234" y="1066800"/>
            <a:chExt cx="1600200" cy="1784866"/>
          </a:xfrm>
        </p:grpSpPr>
        <p:pic>
          <p:nvPicPr>
            <p:cNvPr id="26" name="Picture 25"/>
            <p:cNvPicPr>
              <a:picLocks noChangeAspect="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8000" contrast="43000"/>
                      </a14:imgEffect>
                    </a14:imgLayer>
                  </a14:imgProps>
                </a:ext>
                <a:ext uri="{28A0092B-C50C-407E-A947-70E740481C1C}">
                  <a14:useLocalDpi xmlns:a14="http://schemas.microsoft.com/office/drawing/2010/main" val="0"/>
                </a:ext>
              </a:extLst>
            </a:blip>
            <a:stretch>
              <a:fillRect/>
            </a:stretch>
          </p:blipFill>
          <p:spPr>
            <a:xfrm>
              <a:off x="3914258" y="1066800"/>
              <a:ext cx="1200150" cy="1600200"/>
            </a:xfrm>
            <a:prstGeom prst="rect">
              <a:avLst/>
            </a:prstGeom>
          </p:spPr>
        </p:pic>
        <p:sp>
          <p:nvSpPr>
            <p:cNvPr id="28" name="TextBox 27"/>
            <p:cNvSpPr txBox="1"/>
            <p:nvPr/>
          </p:nvSpPr>
          <p:spPr>
            <a:xfrm>
              <a:off x="3714234" y="2482334"/>
              <a:ext cx="1600200" cy="369332"/>
            </a:xfrm>
            <a:prstGeom prst="rect">
              <a:avLst/>
            </a:prstGeom>
            <a:noFill/>
          </p:spPr>
          <p:txBody>
            <a:bodyPr wrap="square" rtlCol="0">
              <a:spAutoFit/>
            </a:bodyPr>
            <a:lstStyle/>
            <a:p>
              <a:r>
                <a:rPr lang="en-US" b="1" dirty="0" smtClean="0"/>
                <a:t>Clinical Data</a:t>
              </a:r>
              <a:endParaRPr lang="en-US" b="1" dirty="0"/>
            </a:p>
          </p:txBody>
        </p:sp>
      </p:grpSp>
      <p:grpSp>
        <p:nvGrpSpPr>
          <p:cNvPr id="30" name="Group 29"/>
          <p:cNvGrpSpPr/>
          <p:nvPr/>
        </p:nvGrpSpPr>
        <p:grpSpPr>
          <a:xfrm>
            <a:off x="4606290" y="3281210"/>
            <a:ext cx="2674620" cy="1290790"/>
            <a:chOff x="3543300" y="3281210"/>
            <a:chExt cx="2057400" cy="1290790"/>
          </a:xfrm>
        </p:grpSpPr>
        <p:pic>
          <p:nvPicPr>
            <p:cNvPr id="4" name="Picture 3"/>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86200" y="3281210"/>
              <a:ext cx="1619250" cy="1290790"/>
            </a:xfrm>
            <a:prstGeom prst="rect">
              <a:avLst/>
            </a:prstGeom>
          </p:spPr>
        </p:pic>
        <p:sp>
          <p:nvSpPr>
            <p:cNvPr id="29" name="TextBox 28"/>
            <p:cNvSpPr txBox="1"/>
            <p:nvPr/>
          </p:nvSpPr>
          <p:spPr>
            <a:xfrm>
              <a:off x="3543300" y="4038600"/>
              <a:ext cx="2057400" cy="523220"/>
            </a:xfrm>
            <a:prstGeom prst="rect">
              <a:avLst/>
            </a:prstGeom>
            <a:noFill/>
          </p:spPr>
          <p:txBody>
            <a:bodyPr wrap="square" rtlCol="0">
              <a:spAutoFit/>
            </a:bodyPr>
            <a:lstStyle/>
            <a:p>
              <a:pPr algn="ctr"/>
              <a:r>
                <a:rPr lang="en-US" sz="2800" b="1" dirty="0" smtClean="0">
                  <a:latin typeface="Eraser" pitchFamily="2" charset="0"/>
                </a:rPr>
                <a:t>PERFECTION</a:t>
              </a:r>
              <a:endParaRPr lang="en-US" sz="2800" b="1" dirty="0">
                <a:latin typeface="Eraser" pitchFamily="2" charset="0"/>
              </a:endParaRPr>
            </a:p>
          </p:txBody>
        </p:sp>
      </p:gr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5001" y="940698"/>
            <a:ext cx="2309199" cy="1556044"/>
          </a:xfrm>
          <a:prstGeom prst="rect">
            <a:avLst/>
          </a:prstGeom>
        </p:spPr>
      </p:pic>
      <p:pic>
        <p:nvPicPr>
          <p:cNvPr id="2052" name="Picture 4" descr="C:\Users\Bani\AppData\Local\Microsoft\Windows\Temporary Internet Files\Content.IE5\T6VI8CLB\MP900398845[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4073770"/>
            <a:ext cx="2110740" cy="15076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94950" y="5581440"/>
            <a:ext cx="1759931" cy="369332"/>
          </a:xfrm>
          <a:prstGeom prst="rect">
            <a:avLst/>
          </a:prstGeom>
          <a:noFill/>
        </p:spPr>
        <p:txBody>
          <a:bodyPr wrap="square" rtlCol="0">
            <a:spAutoFit/>
          </a:bodyPr>
          <a:lstStyle/>
          <a:p>
            <a:r>
              <a:rPr lang="en-US" b="1" dirty="0" smtClean="0"/>
              <a:t>Medications</a:t>
            </a:r>
            <a:endParaRPr lang="en-US" b="1" dirty="0"/>
          </a:p>
        </p:txBody>
      </p:sp>
      <p:pic>
        <p:nvPicPr>
          <p:cNvPr id="33" name="Picture 32"/>
          <p:cNvPicPr>
            <a:picLocks/>
          </p:cNvPicPr>
          <p:nvPr/>
        </p:nvPicPr>
        <p:blipFill>
          <a:blip r:embed="rId9">
            <a:extLst>
              <a:ext uri="{28A0092B-C50C-407E-A947-70E740481C1C}">
                <a14:useLocalDpi xmlns:a14="http://schemas.microsoft.com/office/drawing/2010/main" val="0"/>
              </a:ext>
            </a:extLst>
          </a:blip>
          <a:stretch>
            <a:fillRect/>
          </a:stretch>
        </p:blipFill>
        <p:spPr>
          <a:xfrm>
            <a:off x="7924800" y="3121652"/>
            <a:ext cx="1637918" cy="3504436"/>
          </a:xfrm>
          <a:prstGeom prst="rect">
            <a:avLst/>
          </a:prstGeom>
        </p:spPr>
      </p:pic>
      <p:sp>
        <p:nvSpPr>
          <p:cNvPr id="34" name="TextBox 33"/>
          <p:cNvSpPr txBox="1"/>
          <p:nvPr/>
        </p:nvSpPr>
        <p:spPr>
          <a:xfrm>
            <a:off x="6648730" y="5620537"/>
            <a:ext cx="1759931" cy="369332"/>
          </a:xfrm>
          <a:prstGeom prst="rect">
            <a:avLst/>
          </a:prstGeom>
          <a:noFill/>
        </p:spPr>
        <p:txBody>
          <a:bodyPr wrap="square" rtlCol="0">
            <a:spAutoFit/>
          </a:bodyPr>
          <a:lstStyle/>
          <a:p>
            <a:r>
              <a:rPr lang="en-US" b="1" dirty="0" smtClean="0"/>
              <a:t>Genotypes</a:t>
            </a:r>
            <a:endParaRPr lang="en-US" b="1" dirty="0"/>
          </a:p>
        </p:txBody>
      </p:sp>
      <p:pic>
        <p:nvPicPr>
          <p:cNvPr id="35" name="Content Placeholder 3"/>
          <p:cNvPicPr>
            <a:picLocks noGrp="1" noChangeAspect="1"/>
          </p:cNvPicPr>
          <p:nvPr/>
        </p:nvPicPr>
        <p:blipFill>
          <a:blip r:embed="rId10">
            <a:extLst>
              <a:ext uri="{28A0092B-C50C-407E-A947-70E740481C1C}">
                <a14:useLocalDpi xmlns:a14="http://schemas.microsoft.com/office/drawing/2010/main" val="0"/>
              </a:ext>
            </a:extLst>
          </a:blip>
          <a:stretch>
            <a:fillRect/>
          </a:stretch>
        </p:blipFill>
        <p:spPr>
          <a:xfrm>
            <a:off x="-732753" y="574801"/>
            <a:ext cx="5067300" cy="5067300"/>
          </a:xfrm>
          <a:prstGeom prst="rect">
            <a:avLst/>
          </a:prstGeom>
        </p:spPr>
      </p:pic>
    </p:spTree>
    <p:extLst>
      <p:ext uri="{BB962C8B-B14F-4D97-AF65-F5344CB8AC3E}">
        <p14:creationId xmlns:p14="http://schemas.microsoft.com/office/powerpoint/2010/main" val="22029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10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p:cNvCxnSpPr/>
          <p:nvPr/>
        </p:nvCxnSpPr>
        <p:spPr>
          <a:xfrm flipH="1">
            <a:off x="2602747" y="2435329"/>
            <a:ext cx="1904437" cy="281137"/>
          </a:xfrm>
          <a:prstGeom prst="line">
            <a:avLst/>
          </a:prstGeom>
          <a:ln w="34925"/>
        </p:spPr>
        <p:style>
          <a:lnRef idx="1">
            <a:schemeClr val="accent1"/>
          </a:lnRef>
          <a:fillRef idx="0">
            <a:schemeClr val="accent1"/>
          </a:fillRef>
          <a:effectRef idx="0">
            <a:schemeClr val="accent1"/>
          </a:effectRef>
          <a:fontRef idx="minor">
            <a:schemeClr val="tx1"/>
          </a:fontRef>
        </p:style>
      </p:cxnSp>
      <p:grpSp>
        <p:nvGrpSpPr>
          <p:cNvPr id="2" name="Group 101"/>
          <p:cNvGrpSpPr/>
          <p:nvPr/>
        </p:nvGrpSpPr>
        <p:grpSpPr>
          <a:xfrm>
            <a:off x="672117" y="2093746"/>
            <a:ext cx="1932558" cy="1566854"/>
            <a:chOff x="2146802" y="405849"/>
            <a:chExt cx="2362200" cy="2489751"/>
          </a:xfrm>
        </p:grpSpPr>
        <p:sp>
          <p:nvSpPr>
            <p:cNvPr id="103" name="Oval 102"/>
            <p:cNvSpPr/>
            <p:nvPr/>
          </p:nvSpPr>
          <p:spPr>
            <a:xfrm>
              <a:off x="2146802" y="533400"/>
              <a:ext cx="2362200" cy="2362200"/>
            </a:xfrm>
            <a:prstGeom prst="ellipse">
              <a:avLst/>
            </a:prstGeom>
            <a:gradFill flip="none" rotWithShape="1">
              <a:gsLst>
                <a:gs pos="0">
                  <a:schemeClr val="tx2">
                    <a:lumMod val="60000"/>
                    <a:lumOff val="40000"/>
                  </a:schemeClr>
                </a:gs>
                <a:gs pos="82000">
                  <a:schemeClr val="tx2">
                    <a:lumMod val="75000"/>
                  </a:schemeClr>
                </a:gs>
                <a:gs pos="100000">
                  <a:schemeClr val="tx2">
                    <a:lumMod val="50000"/>
                  </a:schemeClr>
                </a:gs>
              </a:gsLst>
              <a:path path="circle">
                <a:fillToRect l="50000" t="50000" r="50000" b="50000"/>
              </a:path>
              <a:tileRect/>
            </a:gradFill>
            <a:scene3d>
              <a:camera prst="orthographicFront">
                <a:rot lat="0" lon="0" rev="0"/>
              </a:camera>
              <a:lightRig rig="threePt" dir="t">
                <a:rot lat="0" lon="0" rev="1200000"/>
              </a:lightRig>
            </a:scene3d>
            <a:sp3d extrusionH="76200" contourW="19050">
              <a:bevelT w="228600" h="25400"/>
              <a:extrusionClr>
                <a:schemeClr val="bg1">
                  <a:lumMod val="95000"/>
                </a:schemeClr>
              </a:extrusionClr>
              <a:contourClr>
                <a:schemeClr val="tx2">
                  <a:lumMod val="5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effectLst>
                    <a:reflection stA="13000" endPos="65000" dist="50800" dir="5400000" sy="-100000" algn="bl" rotWithShape="0"/>
                  </a:effectLst>
                </a:rPr>
                <a:t>ARV</a:t>
              </a:r>
              <a:endParaRPr lang="en-US" dirty="0">
                <a:effectLst>
                  <a:reflection stA="13000" endPos="65000" dist="50800" dir="5400000" sy="-100000" algn="bl" rotWithShape="0"/>
                </a:effectLst>
              </a:endParaRPr>
            </a:p>
          </p:txBody>
        </p:sp>
        <p:sp>
          <p:nvSpPr>
            <p:cNvPr id="115"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chemeClr val="bg1">
                <a:alpha val="3000"/>
              </a:schemeClr>
            </a:solidFill>
            <a:ln>
              <a:noFill/>
            </a:ln>
            <a:effectLst>
              <a:glow>
                <a:schemeClr val="accent1"/>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95000"/>
                  </a:schemeClr>
                </a:solidFill>
                <a:effectLst>
                  <a:glow rad="101600">
                    <a:schemeClr val="accent1">
                      <a:satMod val="175000"/>
                      <a:alpha val="40000"/>
                    </a:schemeClr>
                  </a:glow>
                  <a:reflection stA="13000" endPos="65000" dist="50800" dir="5400000" sy="-100000" algn="bl" rotWithShape="0"/>
                </a:effectLst>
              </a:endParaRPr>
            </a:p>
          </p:txBody>
        </p:sp>
        <p:sp>
          <p:nvSpPr>
            <p:cNvPr id="116" name="Oval 115"/>
            <p:cNvSpPr/>
            <p:nvPr/>
          </p:nvSpPr>
          <p:spPr>
            <a:xfrm flipV="1">
              <a:off x="3399115" y="1271323"/>
              <a:ext cx="53163" cy="57423"/>
            </a:xfrm>
            <a:prstGeom prst="ellipse">
              <a:avLst/>
            </a:prstGeom>
            <a:solidFill>
              <a:schemeClr val="bg1">
                <a:alpha val="1000"/>
              </a:schemeClr>
            </a:solidFill>
            <a:ln>
              <a:noFill/>
            </a:ln>
            <a:effectLst>
              <a:glow rad="203200">
                <a:schemeClr val="bg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stA="13000" endPos="65000" dist="50800" dir="5400000" sy="-100000" algn="bl" rotWithShape="0"/>
                </a:effectLst>
              </a:endParaRPr>
            </a:p>
          </p:txBody>
        </p:sp>
        <p:sp>
          <p:nvSpPr>
            <p:cNvPr id="117" name="Oval 116"/>
            <p:cNvSpPr/>
            <p:nvPr/>
          </p:nvSpPr>
          <p:spPr>
            <a:xfrm flipH="1" flipV="1">
              <a:off x="3452278" y="1426246"/>
              <a:ext cx="148679" cy="278864"/>
            </a:xfrm>
            <a:prstGeom prst="ellipse">
              <a:avLst/>
            </a:prstGeom>
            <a:solidFill>
              <a:schemeClr val="bg1">
                <a:alpha val="1000"/>
              </a:schemeClr>
            </a:solidFill>
            <a:ln>
              <a:noFill/>
            </a:ln>
            <a:effectLst>
              <a:glow rad="203200">
                <a:schemeClr val="bg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stA="13000" endPos="65000" dist="50800" dir="5400000" sy="-100000" algn="bl" rotWithShape="0"/>
                </a:effectLst>
              </a:endParaRPr>
            </a:p>
          </p:txBody>
        </p:sp>
      </p:grpSp>
      <p:cxnSp>
        <p:nvCxnSpPr>
          <p:cNvPr id="51" name="Straight Connector 50"/>
          <p:cNvCxnSpPr/>
          <p:nvPr/>
        </p:nvCxnSpPr>
        <p:spPr>
          <a:xfrm flipH="1" flipV="1">
            <a:off x="7782450" y="2553222"/>
            <a:ext cx="1716631" cy="79957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047763" y="3151343"/>
            <a:ext cx="0" cy="1068424"/>
          </a:xfrm>
          <a:prstGeom prst="line">
            <a:avLst/>
          </a:prstGeom>
          <a:ln w="34925"/>
        </p:spPr>
        <p:style>
          <a:lnRef idx="1">
            <a:schemeClr val="accent1"/>
          </a:lnRef>
          <a:fillRef idx="0">
            <a:schemeClr val="accent1"/>
          </a:fillRef>
          <a:effectRef idx="0">
            <a:schemeClr val="accent1"/>
          </a:effectRef>
          <a:fontRef idx="minor">
            <a:schemeClr val="tx1"/>
          </a:fontRef>
        </p:style>
      </p:cxnSp>
      <p:grpSp>
        <p:nvGrpSpPr>
          <p:cNvPr id="4" name="Group 81"/>
          <p:cNvGrpSpPr/>
          <p:nvPr/>
        </p:nvGrpSpPr>
        <p:grpSpPr>
          <a:xfrm>
            <a:off x="5091347" y="4217077"/>
            <a:ext cx="1932558" cy="1486583"/>
            <a:chOff x="1339506" y="187433"/>
            <a:chExt cx="2362200" cy="2362199"/>
          </a:xfrm>
        </p:grpSpPr>
        <p:sp>
          <p:nvSpPr>
            <p:cNvPr id="83" name="Oval 82"/>
            <p:cNvSpPr/>
            <p:nvPr/>
          </p:nvSpPr>
          <p:spPr>
            <a:xfrm>
              <a:off x="1339506" y="187433"/>
              <a:ext cx="2362200" cy="2362199"/>
            </a:xfrm>
            <a:prstGeom prst="ellipse">
              <a:avLst/>
            </a:prstGeom>
            <a:gradFill flip="none" rotWithShape="1">
              <a:gsLst>
                <a:gs pos="0">
                  <a:schemeClr val="tx2">
                    <a:lumMod val="60000"/>
                    <a:lumOff val="40000"/>
                  </a:schemeClr>
                </a:gs>
                <a:gs pos="82000">
                  <a:schemeClr val="tx2">
                    <a:lumMod val="75000"/>
                  </a:schemeClr>
                </a:gs>
                <a:gs pos="100000">
                  <a:schemeClr val="tx2">
                    <a:lumMod val="50000"/>
                  </a:schemeClr>
                </a:gs>
              </a:gsLst>
              <a:path path="circle">
                <a:fillToRect l="50000" t="50000" r="50000" b="50000"/>
              </a:path>
              <a:tileRect/>
            </a:gradFill>
            <a:scene3d>
              <a:camera prst="orthographicFront">
                <a:rot lat="0" lon="0" rev="0"/>
              </a:camera>
              <a:lightRig rig="threePt" dir="t">
                <a:rot lat="0" lon="0" rev="1200000"/>
              </a:lightRig>
            </a:scene3d>
            <a:sp3d extrusionH="76200" contourW="19050">
              <a:bevelT w="228600" h="25400"/>
              <a:extrusionClr>
                <a:schemeClr val="bg1">
                  <a:lumMod val="95000"/>
                </a:schemeClr>
              </a:extrusionClr>
              <a:contourClr>
                <a:schemeClr val="tx2">
                  <a:lumMod val="5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effectLst>
                    <a:reflection stA="13000" endPos="65000" dist="50800" dir="5400000" sy="-100000" algn="bl" rotWithShape="0"/>
                  </a:effectLst>
                </a:rPr>
                <a:t>Antibiotics</a:t>
              </a:r>
              <a:endParaRPr lang="en-US" dirty="0">
                <a:effectLst>
                  <a:reflection stA="13000" endPos="65000" dist="50800" dir="5400000" sy="-100000" algn="bl" rotWithShape="0"/>
                </a:effectLst>
              </a:endParaRPr>
            </a:p>
          </p:txBody>
        </p:sp>
        <p:sp>
          <p:nvSpPr>
            <p:cNvPr id="84"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chemeClr val="bg1">
                <a:alpha val="3000"/>
              </a:schemeClr>
            </a:solidFill>
            <a:ln>
              <a:noFill/>
            </a:ln>
            <a:effectLst>
              <a:glow>
                <a:schemeClr val="accent1"/>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95000"/>
                  </a:schemeClr>
                </a:solidFill>
                <a:effectLst>
                  <a:glow rad="101600">
                    <a:schemeClr val="accent1">
                      <a:satMod val="175000"/>
                      <a:alpha val="40000"/>
                    </a:schemeClr>
                  </a:glow>
                  <a:reflection stA="13000" endPos="65000" dist="50800" dir="5400000" sy="-100000" algn="bl" rotWithShape="0"/>
                </a:effectLst>
              </a:endParaRPr>
            </a:p>
          </p:txBody>
        </p:sp>
        <p:sp>
          <p:nvSpPr>
            <p:cNvPr id="85" name="Oval 84"/>
            <p:cNvSpPr/>
            <p:nvPr/>
          </p:nvSpPr>
          <p:spPr>
            <a:xfrm flipV="1">
              <a:off x="3399115" y="1271323"/>
              <a:ext cx="53163" cy="57423"/>
            </a:xfrm>
            <a:prstGeom prst="ellipse">
              <a:avLst/>
            </a:prstGeom>
            <a:solidFill>
              <a:schemeClr val="bg1">
                <a:alpha val="1000"/>
              </a:schemeClr>
            </a:solidFill>
            <a:ln>
              <a:noFill/>
            </a:ln>
            <a:effectLst>
              <a:glow rad="203200">
                <a:schemeClr val="bg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stA="13000" endPos="65000" dist="50800" dir="5400000" sy="-100000" algn="bl" rotWithShape="0"/>
                </a:effectLst>
              </a:endParaRPr>
            </a:p>
          </p:txBody>
        </p:sp>
        <p:sp>
          <p:nvSpPr>
            <p:cNvPr id="86" name="Oval 85"/>
            <p:cNvSpPr/>
            <p:nvPr/>
          </p:nvSpPr>
          <p:spPr>
            <a:xfrm flipH="1" flipV="1">
              <a:off x="3452278" y="1426246"/>
              <a:ext cx="148679" cy="278864"/>
            </a:xfrm>
            <a:prstGeom prst="ellipse">
              <a:avLst/>
            </a:prstGeom>
            <a:solidFill>
              <a:schemeClr val="bg1">
                <a:alpha val="1000"/>
              </a:schemeClr>
            </a:solidFill>
            <a:ln>
              <a:noFill/>
            </a:ln>
            <a:effectLst>
              <a:glow rad="203200">
                <a:schemeClr val="bg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stA="13000" endPos="65000" dist="50800" dir="5400000" sy="-100000" algn="bl" rotWithShape="0"/>
                </a:effectLst>
              </a:endParaRPr>
            </a:p>
          </p:txBody>
        </p:sp>
      </p:grpSp>
      <p:grpSp>
        <p:nvGrpSpPr>
          <p:cNvPr id="5" name="Group 21"/>
          <p:cNvGrpSpPr/>
          <p:nvPr/>
        </p:nvGrpSpPr>
        <p:grpSpPr>
          <a:xfrm>
            <a:off x="9113122" y="3151343"/>
            <a:ext cx="1932558" cy="1486583"/>
            <a:chOff x="2218015" y="405849"/>
            <a:chExt cx="2362200" cy="2362199"/>
          </a:xfrm>
        </p:grpSpPr>
        <p:sp>
          <p:nvSpPr>
            <p:cNvPr id="23" name="Oval 22"/>
            <p:cNvSpPr/>
            <p:nvPr/>
          </p:nvSpPr>
          <p:spPr>
            <a:xfrm>
              <a:off x="2218015" y="405849"/>
              <a:ext cx="2362200" cy="2362199"/>
            </a:xfrm>
            <a:prstGeom prst="ellipse">
              <a:avLst/>
            </a:prstGeom>
            <a:gradFill flip="none" rotWithShape="1">
              <a:gsLst>
                <a:gs pos="0">
                  <a:schemeClr val="tx2">
                    <a:lumMod val="60000"/>
                    <a:lumOff val="40000"/>
                  </a:schemeClr>
                </a:gs>
                <a:gs pos="82000">
                  <a:schemeClr val="tx2">
                    <a:lumMod val="75000"/>
                  </a:schemeClr>
                </a:gs>
                <a:gs pos="100000">
                  <a:schemeClr val="tx2">
                    <a:lumMod val="50000"/>
                  </a:schemeClr>
                </a:gs>
              </a:gsLst>
              <a:path path="circle">
                <a:fillToRect l="50000" t="50000" r="50000" b="50000"/>
              </a:path>
              <a:tileRect/>
            </a:gradFill>
            <a:scene3d>
              <a:camera prst="orthographicFront">
                <a:rot lat="0" lon="0" rev="0"/>
              </a:camera>
              <a:lightRig rig="threePt" dir="t">
                <a:rot lat="0" lon="0" rev="1200000"/>
              </a:lightRig>
            </a:scene3d>
            <a:sp3d extrusionH="76200" contourW="19050">
              <a:bevelT w="228600" h="25400"/>
              <a:extrusionClr>
                <a:schemeClr val="bg1">
                  <a:lumMod val="95000"/>
                </a:schemeClr>
              </a:extrusionClr>
              <a:contourClr>
                <a:schemeClr val="tx2">
                  <a:lumMod val="5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effectLst>
                    <a:reflection stA="13000" endPos="65000" dist="50800" dir="5400000" sy="-100000" algn="bl" rotWithShape="0"/>
                  </a:effectLst>
                </a:rPr>
                <a:t>Othermeds</a:t>
              </a:r>
              <a:endParaRPr lang="en-US" dirty="0">
                <a:effectLst>
                  <a:reflection stA="13000" endPos="65000" dist="50800" dir="5400000" sy="-100000" algn="bl" rotWithShape="0"/>
                </a:effectLst>
              </a:endParaRPr>
            </a:p>
          </p:txBody>
        </p:sp>
        <p:sp>
          <p:nvSpPr>
            <p:cNvPr id="24"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chemeClr val="bg1">
                <a:alpha val="3000"/>
              </a:schemeClr>
            </a:solidFill>
            <a:ln>
              <a:noFill/>
            </a:ln>
            <a:effectLst>
              <a:glow>
                <a:schemeClr val="accent1"/>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95000"/>
                  </a:schemeClr>
                </a:solidFill>
                <a:effectLst>
                  <a:glow rad="101600">
                    <a:schemeClr val="accent1">
                      <a:satMod val="175000"/>
                      <a:alpha val="40000"/>
                    </a:schemeClr>
                  </a:glow>
                  <a:reflection stA="13000" endPos="65000" dist="50800" dir="5400000" sy="-100000" algn="bl" rotWithShape="0"/>
                </a:effectLst>
              </a:endParaRPr>
            </a:p>
          </p:txBody>
        </p:sp>
        <p:sp>
          <p:nvSpPr>
            <p:cNvPr id="25" name="Oval 24"/>
            <p:cNvSpPr/>
            <p:nvPr/>
          </p:nvSpPr>
          <p:spPr>
            <a:xfrm flipV="1">
              <a:off x="3399115" y="1271323"/>
              <a:ext cx="53163" cy="57423"/>
            </a:xfrm>
            <a:prstGeom prst="ellipse">
              <a:avLst/>
            </a:prstGeom>
            <a:solidFill>
              <a:schemeClr val="bg1">
                <a:alpha val="1000"/>
              </a:schemeClr>
            </a:solidFill>
            <a:ln>
              <a:noFill/>
            </a:ln>
            <a:effectLst>
              <a:glow rad="203200">
                <a:schemeClr val="bg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stA="13000" endPos="65000" dist="50800" dir="5400000" sy="-100000" algn="bl" rotWithShape="0"/>
                </a:effectLst>
              </a:endParaRPr>
            </a:p>
          </p:txBody>
        </p:sp>
        <p:sp>
          <p:nvSpPr>
            <p:cNvPr id="26" name="Oval 25"/>
            <p:cNvSpPr/>
            <p:nvPr/>
          </p:nvSpPr>
          <p:spPr>
            <a:xfrm flipH="1" flipV="1">
              <a:off x="3452278" y="1426246"/>
              <a:ext cx="148679" cy="278864"/>
            </a:xfrm>
            <a:prstGeom prst="ellipse">
              <a:avLst/>
            </a:prstGeom>
            <a:solidFill>
              <a:schemeClr val="bg1">
                <a:alpha val="1000"/>
              </a:schemeClr>
            </a:solidFill>
            <a:ln>
              <a:noFill/>
            </a:ln>
            <a:effectLst>
              <a:glow rad="203200">
                <a:schemeClr val="bg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stA="13000" endPos="65000" dist="50800" dir="5400000" sy="-100000" algn="bl" rotWithShape="0"/>
                </a:effectLst>
              </a:endParaRPr>
            </a:p>
          </p:txBody>
        </p:sp>
      </p:grpSp>
      <p:grpSp>
        <p:nvGrpSpPr>
          <p:cNvPr id="6" name="Group 36"/>
          <p:cNvGrpSpPr/>
          <p:nvPr/>
        </p:nvGrpSpPr>
        <p:grpSpPr>
          <a:xfrm>
            <a:off x="4528966" y="855108"/>
            <a:ext cx="3253484" cy="2637818"/>
            <a:chOff x="2146802" y="405850"/>
            <a:chExt cx="2362200" cy="2489752"/>
          </a:xfrm>
        </p:grpSpPr>
        <p:sp>
          <p:nvSpPr>
            <p:cNvPr id="38" name="Oval 37"/>
            <p:cNvSpPr/>
            <p:nvPr/>
          </p:nvSpPr>
          <p:spPr>
            <a:xfrm>
              <a:off x="2146802" y="533401"/>
              <a:ext cx="2362200" cy="2362201"/>
            </a:xfrm>
            <a:prstGeom prst="ellipse">
              <a:avLst/>
            </a:prstGeom>
            <a:gradFill flip="none" rotWithShape="1">
              <a:gsLst>
                <a:gs pos="0">
                  <a:schemeClr val="tx2">
                    <a:lumMod val="60000"/>
                    <a:lumOff val="40000"/>
                  </a:schemeClr>
                </a:gs>
                <a:gs pos="82000">
                  <a:schemeClr val="tx2">
                    <a:lumMod val="75000"/>
                  </a:schemeClr>
                </a:gs>
                <a:gs pos="100000">
                  <a:schemeClr val="tx2">
                    <a:lumMod val="50000"/>
                  </a:schemeClr>
                </a:gs>
              </a:gsLst>
              <a:path path="circle">
                <a:fillToRect l="50000" t="50000" r="50000" b="50000"/>
              </a:path>
              <a:tileRect/>
            </a:gradFill>
            <a:scene3d>
              <a:camera prst="orthographicFront">
                <a:rot lat="0" lon="0" rev="0"/>
              </a:camera>
              <a:lightRig rig="threePt" dir="t">
                <a:rot lat="0" lon="0" rev="1200000"/>
              </a:lightRig>
            </a:scene3d>
            <a:sp3d extrusionH="76200" contourW="19050">
              <a:bevelT w="228600" h="25400"/>
              <a:extrusionClr>
                <a:schemeClr val="bg1">
                  <a:lumMod val="95000"/>
                </a:schemeClr>
              </a:extrusionClr>
              <a:contourClr>
                <a:schemeClr val="tx2">
                  <a:lumMod val="5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smtClean="0">
                  <a:effectLst>
                    <a:reflection blurRad="25400" stA="18000" endPos="45500" dir="5400000" sy="-100000" algn="bl" rotWithShape="0"/>
                  </a:effectLst>
                </a:rPr>
                <a:t>Medications</a:t>
              </a:r>
              <a:endParaRPr lang="en-US" sz="3200" dirty="0">
                <a:effectLst>
                  <a:reflection blurRad="25400" stA="18000" endPos="45500" dir="5400000" sy="-100000" algn="bl" rotWithShape="0"/>
                </a:effectLst>
              </a:endParaRPr>
            </a:p>
          </p:txBody>
        </p:sp>
        <p:sp>
          <p:nvSpPr>
            <p:cNvPr id="39" name="Oval 5"/>
            <p:cNvSpPr/>
            <p:nvPr/>
          </p:nvSpPr>
          <p:spPr>
            <a:xfrm rot="13238608">
              <a:off x="2445825" y="405850"/>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chemeClr val="bg1">
                <a:alpha val="3000"/>
              </a:schemeClr>
            </a:solidFill>
            <a:ln>
              <a:noFill/>
            </a:ln>
            <a:effectLst>
              <a:glow>
                <a:schemeClr val="accent1"/>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95000"/>
                  </a:schemeClr>
                </a:solidFill>
                <a:effectLst>
                  <a:glow rad="101600">
                    <a:schemeClr val="accent1">
                      <a:satMod val="175000"/>
                      <a:alpha val="40000"/>
                    </a:schemeClr>
                  </a:glow>
                </a:effectLst>
              </a:endParaRPr>
            </a:p>
          </p:txBody>
        </p:sp>
        <p:sp>
          <p:nvSpPr>
            <p:cNvPr id="40" name="Oval 39"/>
            <p:cNvSpPr/>
            <p:nvPr/>
          </p:nvSpPr>
          <p:spPr>
            <a:xfrm flipV="1">
              <a:off x="3399115" y="1271324"/>
              <a:ext cx="53163" cy="57423"/>
            </a:xfrm>
            <a:prstGeom prst="ellipse">
              <a:avLst/>
            </a:prstGeom>
            <a:solidFill>
              <a:schemeClr val="bg1">
                <a:alpha val="1000"/>
              </a:schemeClr>
            </a:solidFill>
            <a:ln>
              <a:noFill/>
            </a:ln>
            <a:effectLst>
              <a:glow rad="203200">
                <a:schemeClr val="bg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H="1" flipV="1">
              <a:off x="3452278" y="1426247"/>
              <a:ext cx="148679" cy="278864"/>
            </a:xfrm>
            <a:prstGeom prst="ellipse">
              <a:avLst/>
            </a:prstGeom>
            <a:solidFill>
              <a:schemeClr val="bg1">
                <a:alpha val="1000"/>
              </a:schemeClr>
            </a:solidFill>
            <a:ln>
              <a:noFill/>
            </a:ln>
            <a:effectLst>
              <a:glow rad="203200">
                <a:schemeClr val="bg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title"/>
          </p:nvPr>
        </p:nvSpPr>
        <p:spPr>
          <a:xfrm>
            <a:off x="594360" y="-228600"/>
            <a:ext cx="10698480" cy="1143000"/>
          </a:xfrm>
        </p:spPr>
        <p:txBody>
          <a:bodyPr/>
          <a:lstStyle/>
          <a:p>
            <a:endParaRPr lang="en-US" dirty="0">
              <a:ln>
                <a:solidFill>
                  <a:schemeClr val="tx1">
                    <a:lumMod val="95000"/>
                    <a:lumOff val="5000"/>
                  </a:schemeClr>
                </a:solidFill>
              </a:ln>
              <a:solidFill>
                <a:schemeClr val="accent1">
                  <a:lumMod val="60000"/>
                  <a:lumOff val="40000"/>
                </a:schemeClr>
              </a:solidFill>
            </a:endParaRPr>
          </a:p>
        </p:txBody>
      </p:sp>
    </p:spTree>
    <p:extLst>
      <p:ext uri="{BB962C8B-B14F-4D97-AF65-F5344CB8AC3E}">
        <p14:creationId xmlns:p14="http://schemas.microsoft.com/office/powerpoint/2010/main" val="30077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challenges: “other meds”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Spelling errors</a:t>
            </a:r>
          </a:p>
          <a:p>
            <a:pPr lvl="1"/>
            <a:r>
              <a:rPr lang="en-US" dirty="0" smtClean="0"/>
              <a:t>Ex: </a:t>
            </a:r>
            <a:r>
              <a:rPr lang="en-US" dirty="0" err="1" smtClean="0"/>
              <a:t>Abilify</a:t>
            </a:r>
            <a:r>
              <a:rPr lang="en-US" dirty="0" smtClean="0"/>
              <a:t>: Ability, </a:t>
            </a:r>
            <a:r>
              <a:rPr lang="en-US" dirty="0" err="1" smtClean="0"/>
              <a:t>Abilizy</a:t>
            </a:r>
            <a:r>
              <a:rPr lang="en-US" dirty="0" smtClean="0"/>
              <a:t>, </a:t>
            </a:r>
            <a:r>
              <a:rPr lang="en-US" dirty="0" err="1" smtClean="0"/>
              <a:t>Abinafy</a:t>
            </a:r>
            <a:endParaRPr lang="en-US" dirty="0" smtClean="0"/>
          </a:p>
          <a:p>
            <a:pPr lvl="1"/>
            <a:r>
              <a:rPr lang="en-US" dirty="0"/>
              <a:t> </a:t>
            </a:r>
            <a:r>
              <a:rPr lang="en-US" dirty="0" smtClean="0"/>
              <a:t>Ex: Simvastatin: </a:t>
            </a:r>
            <a:r>
              <a:rPr lang="en-US" dirty="0" err="1" smtClean="0"/>
              <a:t>Simuastatin</a:t>
            </a:r>
            <a:r>
              <a:rPr lang="en-US" dirty="0" smtClean="0"/>
              <a:t>, </a:t>
            </a:r>
            <a:r>
              <a:rPr lang="en-US" dirty="0" err="1" smtClean="0"/>
              <a:t>Simvastin</a:t>
            </a:r>
            <a:r>
              <a:rPr lang="en-US" dirty="0" smtClean="0"/>
              <a:t>, </a:t>
            </a:r>
            <a:r>
              <a:rPr lang="en-US" dirty="0" err="1" smtClean="0"/>
              <a:t>Zorcor</a:t>
            </a:r>
            <a:endParaRPr lang="en-US" dirty="0" smtClean="0"/>
          </a:p>
          <a:p>
            <a:pPr lvl="1"/>
            <a:r>
              <a:rPr lang="en-US" dirty="0" smtClean="0"/>
              <a:t>Ex: </a:t>
            </a:r>
            <a:r>
              <a:rPr lang="en-US" dirty="0" err="1" smtClean="0"/>
              <a:t>Leovthyroxine</a:t>
            </a:r>
            <a:r>
              <a:rPr lang="en-US" dirty="0" smtClean="0"/>
              <a:t>: </a:t>
            </a:r>
          </a:p>
          <a:p>
            <a:r>
              <a:rPr lang="en-US" dirty="0" smtClean="0"/>
              <a:t>Missing information</a:t>
            </a:r>
          </a:p>
          <a:p>
            <a:pPr lvl="1"/>
            <a:r>
              <a:rPr lang="en-US" dirty="0" smtClean="0"/>
              <a:t>“Cholesterol med”, “sleep med”, “Itching pill”</a:t>
            </a:r>
          </a:p>
          <a:p>
            <a:r>
              <a:rPr lang="en-US" dirty="0" smtClean="0"/>
              <a:t>Misclassification</a:t>
            </a:r>
          </a:p>
          <a:p>
            <a:pPr lvl="1"/>
            <a:r>
              <a:rPr lang="en-US" dirty="0" err="1" smtClean="0"/>
              <a:t>Abilify</a:t>
            </a:r>
            <a:r>
              <a:rPr lang="en-US" dirty="0" smtClean="0"/>
              <a:t>: codes 548 (Other antipsychotics) and 555 (Alzheimer med)</a:t>
            </a:r>
          </a:p>
          <a:p>
            <a:pPr lvl="1"/>
            <a:r>
              <a:rPr lang="en-US" dirty="0" smtClean="0"/>
              <a:t>Simvastatin: 808 (pravastatin) and 809 (simvastatin)</a:t>
            </a:r>
          </a:p>
          <a:p>
            <a:pPr lvl="1"/>
            <a:r>
              <a:rPr lang="en-US" dirty="0" err="1" smtClean="0"/>
              <a:t>MedCode</a:t>
            </a:r>
            <a:r>
              <a:rPr lang="en-US" dirty="0" smtClean="0"/>
              <a:t> 4035 (Lopressor, Toprol, </a:t>
            </a:r>
            <a:r>
              <a:rPr lang="en-US" dirty="0" err="1" smtClean="0"/>
              <a:t>Metoprolol</a:t>
            </a:r>
            <a:r>
              <a:rPr lang="en-US" dirty="0" smtClean="0"/>
              <a:t>): “</a:t>
            </a:r>
            <a:r>
              <a:rPr lang="en-US" dirty="0" err="1" smtClean="0"/>
              <a:t>Loprimede</a:t>
            </a:r>
            <a:r>
              <a:rPr lang="en-US" dirty="0" smtClean="0"/>
              <a:t>”</a:t>
            </a:r>
            <a:endParaRPr lang="en-US" dirty="0"/>
          </a:p>
        </p:txBody>
      </p:sp>
    </p:spTree>
    <p:extLst>
      <p:ext uri="{BB962C8B-B14F-4D97-AF65-F5344CB8AC3E}">
        <p14:creationId xmlns:p14="http://schemas.microsoft.com/office/powerpoint/2010/main" val="752346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6999" y="381000"/>
            <a:ext cx="6202597"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253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55" y="228600"/>
            <a:ext cx="10426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55" y="533399"/>
            <a:ext cx="10394548" cy="232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003" y="3124200"/>
            <a:ext cx="104013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755" y="4724400"/>
            <a:ext cx="103759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703" y="604236"/>
            <a:ext cx="103759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805" y="2133600"/>
            <a:ext cx="1038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2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additive="base">
                                        <p:cTn id="16" dur="500" fill="hold"/>
                                        <p:tgtEl>
                                          <p:spTgt spid="3078"/>
                                        </p:tgtEl>
                                        <p:attrNameLst>
                                          <p:attrName>ppt_x</p:attrName>
                                        </p:attrNameLst>
                                      </p:cBhvr>
                                      <p:tavLst>
                                        <p:tav tm="0">
                                          <p:val>
                                            <p:strVal val="#ppt_x"/>
                                          </p:val>
                                        </p:tav>
                                        <p:tav tm="100000">
                                          <p:val>
                                            <p:strVal val="#ppt_x"/>
                                          </p:val>
                                        </p:tav>
                                      </p:tavLst>
                                    </p:anim>
                                    <p:anim calcmode="lin" valueType="num">
                                      <p:cBhvr additive="base">
                                        <p:cTn id="17"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3075"/>
                                        </p:tgtEl>
                                      </p:cBhvr>
                                    </p:animEffect>
                                    <p:set>
                                      <p:cBhvr>
                                        <p:cTn id="22" dur="1" fill="hold">
                                          <p:stCondLst>
                                            <p:cond delay="1999"/>
                                          </p:stCondLst>
                                        </p:cTn>
                                        <p:tgtEl>
                                          <p:spTgt spid="307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wheel(1)">
                                      <p:cBhvr>
                                        <p:cTn id="27" dur="2000"/>
                                        <p:tgtEl>
                                          <p:spTgt spid="307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80"/>
                                        </p:tgtEl>
                                        <p:attrNameLst>
                                          <p:attrName>style.visibility</p:attrName>
                                        </p:attrNameLst>
                                      </p:cBhvr>
                                      <p:to>
                                        <p:strVal val="visible"/>
                                      </p:to>
                                    </p:set>
                                    <p:animEffect transition="in" filter="fade">
                                      <p:cBhvr>
                                        <p:cTn id="32" dur="1000"/>
                                        <p:tgtEl>
                                          <p:spTgt spid="3080"/>
                                        </p:tgtEl>
                                      </p:cBhvr>
                                    </p:animEffect>
                                    <p:anim calcmode="lin" valueType="num">
                                      <p:cBhvr>
                                        <p:cTn id="33" dur="1000" fill="hold"/>
                                        <p:tgtEl>
                                          <p:spTgt spid="3080"/>
                                        </p:tgtEl>
                                        <p:attrNameLst>
                                          <p:attrName>ppt_x</p:attrName>
                                        </p:attrNameLst>
                                      </p:cBhvr>
                                      <p:tavLst>
                                        <p:tav tm="0">
                                          <p:val>
                                            <p:strVal val="#ppt_x"/>
                                          </p:val>
                                        </p:tav>
                                        <p:tav tm="100000">
                                          <p:val>
                                            <p:strVal val="#ppt_x"/>
                                          </p:val>
                                        </p:tav>
                                      </p:tavLst>
                                    </p:anim>
                                    <p:anim calcmode="lin" valueType="num">
                                      <p:cBhvr>
                                        <p:cTn id="34"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524000"/>
            <a:ext cx="2928958" cy="3268868"/>
          </a:xfrm>
          <a:prstGeom prst="round2DiagRect">
            <a:avLst>
              <a:gd name="adj1" fmla="val 16667"/>
              <a:gd name="adj2" fmla="val 0"/>
            </a:avLst>
          </a:prstGeom>
          <a:ln w="88900" cap="sq">
            <a:noFill/>
            <a:miter lim="800000"/>
          </a:ln>
          <a:effectLst/>
        </p:spPr>
      </p:pic>
    </p:spTree>
    <p:extLst>
      <p:ext uri="{BB962C8B-B14F-4D97-AF65-F5344CB8AC3E}">
        <p14:creationId xmlns:p14="http://schemas.microsoft.com/office/powerpoint/2010/main" val="250914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WIHS?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Strong commitment to pharmacology research</a:t>
            </a:r>
          </a:p>
          <a:p>
            <a:r>
              <a:rPr lang="en-US" dirty="0" smtClean="0"/>
              <a:t>Strong commitment to mentoring new investigators</a:t>
            </a:r>
            <a:endParaRPr lang="en-US" dirty="0" smtClean="0"/>
          </a:p>
          <a:p>
            <a:pPr lvl="1"/>
            <a:r>
              <a:rPr lang="en-US" dirty="0" smtClean="0"/>
              <a:t>Amazing mentors and support</a:t>
            </a:r>
            <a:endParaRPr lang="en-US" dirty="0" smtClean="0"/>
          </a:p>
          <a:p>
            <a:r>
              <a:rPr lang="en-US" dirty="0" smtClean="0"/>
              <a:t>Rich data set</a:t>
            </a:r>
          </a:p>
          <a:p>
            <a:pPr lvl="1"/>
            <a:r>
              <a:rPr lang="en-US" dirty="0" smtClean="0"/>
              <a:t>Represents conditions of actual use</a:t>
            </a:r>
          </a:p>
          <a:p>
            <a:r>
              <a:rPr lang="en-US" dirty="0" smtClean="0"/>
              <a:t>Hair and </a:t>
            </a:r>
            <a:r>
              <a:rPr lang="en-US" dirty="0" err="1" smtClean="0"/>
              <a:t>iPK</a:t>
            </a:r>
            <a:r>
              <a:rPr lang="en-US" dirty="0" smtClean="0"/>
              <a:t> data on ARV</a:t>
            </a:r>
          </a:p>
          <a:p>
            <a:pPr lvl="1"/>
            <a:r>
              <a:rPr lang="en-US" dirty="0" smtClean="0"/>
              <a:t>AUC is the best predictor of treatment response</a:t>
            </a:r>
          </a:p>
          <a:p>
            <a:r>
              <a:rPr lang="en-US" dirty="0" smtClean="0"/>
              <a:t>Completed GWAS</a:t>
            </a:r>
          </a:p>
          <a:p>
            <a:pPr lvl="1"/>
            <a:r>
              <a:rPr lang="en-US" dirty="0" smtClean="0"/>
              <a:t>Resource efficient</a:t>
            </a:r>
          </a:p>
        </p:txBody>
      </p:sp>
    </p:spTree>
    <p:extLst>
      <p:ext uri="{BB962C8B-B14F-4D97-AF65-F5344CB8AC3E}">
        <p14:creationId xmlns:p14="http://schemas.microsoft.com/office/powerpoint/2010/main" val="4220874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Interests</a:t>
            </a:r>
            <a:endParaRPr lang="en-US" dirty="0"/>
          </a:p>
        </p:txBody>
      </p:sp>
      <p:sp>
        <p:nvSpPr>
          <p:cNvPr id="3" name="Content Placeholder 2"/>
          <p:cNvSpPr>
            <a:spLocks noGrp="1"/>
          </p:cNvSpPr>
          <p:nvPr>
            <p:ph idx="1"/>
          </p:nvPr>
        </p:nvSpPr>
        <p:spPr/>
        <p:txBody>
          <a:bodyPr/>
          <a:lstStyle/>
          <a:p>
            <a:r>
              <a:rPr lang="en-US" dirty="0" smtClean="0"/>
              <a:t>Identification of </a:t>
            </a:r>
            <a:r>
              <a:rPr lang="en-US" dirty="0" smtClean="0"/>
              <a:t>genetic </a:t>
            </a:r>
            <a:r>
              <a:rPr lang="en-US" dirty="0" smtClean="0"/>
              <a:t>determinants of drug response</a:t>
            </a:r>
          </a:p>
          <a:p>
            <a:endParaRPr lang="en-US" dirty="0" smtClean="0"/>
          </a:p>
          <a:p>
            <a:endParaRPr lang="en-US" dirty="0" smtClean="0"/>
          </a:p>
          <a:p>
            <a:endParaRPr lang="en-US" dirty="0"/>
          </a:p>
          <a:p>
            <a:endParaRPr lang="en-US" dirty="0" smtClean="0"/>
          </a:p>
          <a:p>
            <a:r>
              <a:rPr lang="en-US" dirty="0" smtClean="0"/>
              <a:t>Translate to new diagnostics and treatment strategies </a:t>
            </a:r>
            <a:endParaRPr lang="en-US" dirty="0"/>
          </a:p>
        </p:txBody>
      </p:sp>
      <p:pic>
        <p:nvPicPr>
          <p:cNvPr id="5" name="stick fig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284222" y="4090686"/>
            <a:ext cx="2530273" cy="2576329"/>
          </a:xfrm>
          <a:prstGeom prst="rect">
            <a:avLst/>
          </a:prstGeom>
        </p:spPr>
      </p:pic>
    </p:spTree>
    <p:extLst>
      <p:ext uri="{BB962C8B-B14F-4D97-AF65-F5344CB8AC3E}">
        <p14:creationId xmlns:p14="http://schemas.microsoft.com/office/powerpoint/2010/main" val="4223183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ig_button1"/>
          <p:cNvSpPr/>
          <p:nvPr/>
        </p:nvSpPr>
        <p:spPr>
          <a:xfrm>
            <a:off x="1089660" y="228600"/>
            <a:ext cx="10599420" cy="5181600"/>
          </a:xfrm>
          <a:prstGeom prst="roundRect">
            <a:avLst/>
          </a:prstGeom>
          <a:solidFill>
            <a:schemeClr val="bg1">
              <a:lumMod val="65000"/>
            </a:schemeClr>
          </a:solidFill>
          <a:ln>
            <a:solidFill>
              <a:schemeClr val="tx1">
                <a:lumMod val="95000"/>
                <a:lumOff val="5000"/>
              </a:schemeClr>
            </a:solidFill>
          </a:ln>
          <a:effectLst>
            <a:reflection blurRad="25400" stA="11000" endPos="38500" dist="1016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all_button1">
            <a:hlinkClick r:id="rId3" action="ppaction://hlinksldjump"/>
          </p:cNvPr>
          <p:cNvSpPr/>
          <p:nvPr/>
        </p:nvSpPr>
        <p:spPr>
          <a:xfrm>
            <a:off x="1485900" y="535919"/>
            <a:ext cx="4775347" cy="2209800"/>
          </a:xfrm>
          <a:prstGeom prst="roundRect">
            <a:avLst/>
          </a:prstGeom>
          <a:solidFill>
            <a:srgbClr val="EAB200"/>
          </a:solidFill>
          <a:ln>
            <a:no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lumMod val="95000"/>
                    <a:lumOff val="5000"/>
                  </a:schemeClr>
                </a:solidFill>
              </a:rPr>
              <a:t>Mentoring</a:t>
            </a:r>
            <a:endParaRPr lang="en-US" sz="4000" dirty="0">
              <a:solidFill>
                <a:schemeClr val="tx1">
                  <a:lumMod val="95000"/>
                  <a:lumOff val="5000"/>
                </a:schemeClr>
              </a:solidFill>
            </a:endParaRPr>
          </a:p>
        </p:txBody>
      </p:sp>
      <p:sp>
        <p:nvSpPr>
          <p:cNvPr id="7" name="small_button2">
            <a:hlinkClick r:id="rId4" action="ppaction://hlinksldjump"/>
          </p:cNvPr>
          <p:cNvSpPr/>
          <p:nvPr/>
        </p:nvSpPr>
        <p:spPr>
          <a:xfrm>
            <a:off x="6517492" y="474188"/>
            <a:ext cx="4775347" cy="2209800"/>
          </a:xfrm>
          <a:prstGeom prst="roundRect">
            <a:avLst/>
          </a:prstGeom>
          <a:solidFill>
            <a:schemeClr val="accent4">
              <a:lumMod val="75000"/>
            </a:schemeClr>
          </a:solidFill>
          <a:ln>
            <a:no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lumMod val="95000"/>
                    <a:lumOff val="5000"/>
                  </a:schemeClr>
                </a:solidFill>
              </a:rPr>
              <a:t>Pharmacology</a:t>
            </a:r>
            <a:endParaRPr lang="en-US" sz="4400" dirty="0">
              <a:solidFill>
                <a:schemeClr val="tx1">
                  <a:lumMod val="95000"/>
                  <a:lumOff val="5000"/>
                </a:schemeClr>
              </a:solidFill>
            </a:endParaRPr>
          </a:p>
        </p:txBody>
      </p:sp>
      <p:sp>
        <p:nvSpPr>
          <p:cNvPr id="8" name="small_button3">
            <a:hlinkClick r:id="rId5" action="ppaction://hlinksldjump"/>
          </p:cNvPr>
          <p:cNvSpPr/>
          <p:nvPr/>
        </p:nvSpPr>
        <p:spPr>
          <a:xfrm>
            <a:off x="1513370" y="2882793"/>
            <a:ext cx="4775347" cy="2209800"/>
          </a:xfrm>
          <a:prstGeom prst="roundRect">
            <a:avLst/>
          </a:prstGeom>
          <a:solidFill>
            <a:schemeClr val="accent1">
              <a:lumMod val="75000"/>
            </a:schemeClr>
          </a:solidFill>
          <a:ln>
            <a:no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rPr>
              <a:t>Rich Data Set</a:t>
            </a:r>
            <a:endParaRPr lang="en-US" sz="4400" dirty="0">
              <a:solidFill>
                <a:schemeClr val="bg1"/>
              </a:solidFill>
            </a:endParaRPr>
          </a:p>
        </p:txBody>
      </p:sp>
      <p:sp>
        <p:nvSpPr>
          <p:cNvPr id="9" name="small_button4">
            <a:hlinkClick r:id="rId6" action="ppaction://hlinksldjump"/>
          </p:cNvPr>
          <p:cNvSpPr/>
          <p:nvPr/>
        </p:nvSpPr>
        <p:spPr>
          <a:xfrm>
            <a:off x="6517493" y="2895600"/>
            <a:ext cx="4775347" cy="2209800"/>
          </a:xfrm>
          <a:prstGeom prst="roundRect">
            <a:avLst/>
          </a:prstGeom>
          <a:solidFill>
            <a:srgbClr val="7030A0"/>
          </a:solidFill>
          <a:ln>
            <a:no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rPr>
              <a:t>Hair and </a:t>
            </a:r>
            <a:r>
              <a:rPr lang="en-US" sz="4400" dirty="0" err="1" smtClean="0">
                <a:solidFill>
                  <a:schemeClr val="bg1"/>
                </a:solidFill>
              </a:rPr>
              <a:t>iPK</a:t>
            </a:r>
            <a:endParaRPr lang="en-US" sz="4400" dirty="0">
              <a:solidFill>
                <a:schemeClr val="bg1"/>
              </a:solidFill>
            </a:endParaRPr>
          </a:p>
        </p:txBody>
      </p:sp>
      <p:sp>
        <p:nvSpPr>
          <p:cNvPr id="10" name="small_button5" hidden="1"/>
          <p:cNvSpPr/>
          <p:nvPr/>
        </p:nvSpPr>
        <p:spPr>
          <a:xfrm>
            <a:off x="377411" y="4340881"/>
            <a:ext cx="178308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all_button6" hidden="1"/>
          <p:cNvSpPr/>
          <p:nvPr/>
        </p:nvSpPr>
        <p:spPr>
          <a:xfrm>
            <a:off x="2674620" y="4340881"/>
            <a:ext cx="178308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ig_button5" hidden="1"/>
          <p:cNvSpPr/>
          <p:nvPr/>
        </p:nvSpPr>
        <p:spPr>
          <a:xfrm>
            <a:off x="5646420" y="609600"/>
            <a:ext cx="59436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ig_button6" hidden="1"/>
          <p:cNvSpPr/>
          <p:nvPr/>
        </p:nvSpPr>
        <p:spPr>
          <a:xfrm>
            <a:off x="5646420" y="609600"/>
            <a:ext cx="59436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hidden="1"/>
          <p:cNvSpPr txBox="1"/>
          <p:nvPr/>
        </p:nvSpPr>
        <p:spPr>
          <a:xfrm>
            <a:off x="12481560" y="1131262"/>
            <a:ext cx="4655820" cy="3046988"/>
          </a:xfrm>
          <a:prstGeom prst="rect">
            <a:avLst/>
          </a:prstGeom>
          <a:noFill/>
        </p:spPr>
        <p:txBody>
          <a:bodyPr wrap="square" rtlCol="0">
            <a:spAutoFit/>
          </a:bodyPr>
          <a:lstStyle/>
          <a:p>
            <a:r>
              <a:rPr lang="en-US" sz="2400" dirty="0" smtClean="0">
                <a:solidFill>
                  <a:schemeClr val="bg1">
                    <a:lumMod val="95000"/>
                  </a:schemeClr>
                </a:solidFill>
              </a:rPr>
              <a:t>A content placeholder.  Use for text, graphics, tables and graphs.  You can change this text or delete it.</a:t>
            </a:r>
          </a:p>
          <a:p>
            <a:endParaRPr lang="en-US" sz="2400" dirty="0" smtClean="0">
              <a:solidFill>
                <a:schemeClr val="bg1">
                  <a:lumMod val="95000"/>
                </a:schemeClr>
              </a:solidFill>
            </a:endParaRPr>
          </a:p>
          <a:p>
            <a:pPr lvl="1"/>
            <a:r>
              <a:rPr lang="en-US" sz="2400" dirty="0" smtClean="0">
                <a:solidFill>
                  <a:schemeClr val="bg1">
                    <a:lumMod val="95000"/>
                  </a:schemeClr>
                </a:solidFill>
              </a:rPr>
              <a:t>Here is a placeholder for more text.  You may delete this text</a:t>
            </a:r>
          </a:p>
          <a:p>
            <a:pPr lvl="1"/>
            <a:r>
              <a:rPr lang="en-US" sz="2400" dirty="0" smtClean="0">
                <a:solidFill>
                  <a:schemeClr val="bg1">
                    <a:lumMod val="95000"/>
                  </a:schemeClr>
                </a:solidFill>
              </a:rPr>
              <a:t>Here is a placeholder for more text.  You may delete this text</a:t>
            </a:r>
          </a:p>
        </p:txBody>
      </p:sp>
      <p:sp>
        <p:nvSpPr>
          <p:cNvPr id="14" name="Title 13"/>
          <p:cNvSpPr>
            <a:spLocks noGrp="1"/>
          </p:cNvSpPr>
          <p:nvPr>
            <p:ph type="ctrTitle"/>
          </p:nvPr>
        </p:nvSpPr>
        <p:spPr>
          <a:xfrm>
            <a:off x="693420" y="5486401"/>
            <a:ext cx="10104120" cy="1089025"/>
          </a:xfrm>
        </p:spPr>
        <p:txBody>
          <a:bodyPr/>
          <a:lstStyle/>
          <a:p>
            <a:pPr algn="l"/>
            <a:r>
              <a:rPr lang="en-US" dirty="0" smtClean="0"/>
              <a:t>Why WIHS</a:t>
            </a:r>
            <a:endParaRPr lang="en-US" dirty="0"/>
          </a:p>
        </p:txBody>
      </p:sp>
      <p:sp>
        <p:nvSpPr>
          <p:cNvPr id="17" name="Text Placeholder 16"/>
          <p:cNvSpPr>
            <a:spLocks noGrp="1"/>
          </p:cNvSpPr>
          <p:nvPr>
            <p:ph type="subTitle" idx="1"/>
          </p:nvPr>
        </p:nvSpPr>
        <p:spPr>
          <a:xfrm>
            <a:off x="792480" y="6248400"/>
            <a:ext cx="8321040" cy="1752600"/>
          </a:xfrm>
        </p:spPr>
        <p:txBody>
          <a:bodyPr>
            <a:normAutofit/>
          </a:bodyPr>
          <a:lstStyle/>
          <a:p>
            <a:pPr algn="l"/>
            <a:endParaRPr lang="en-US" sz="2800" dirty="0" smtClean="0">
              <a:solidFill>
                <a:schemeClr val="tx1">
                  <a:lumMod val="95000"/>
                  <a:lumOff val="5000"/>
                </a:schemeClr>
              </a:solidFill>
            </a:endParaRPr>
          </a:p>
          <a:p>
            <a:pPr algn="l"/>
            <a:endParaRPr lang="en-US" sz="2800" dirty="0">
              <a:solidFill>
                <a:schemeClr val="tx1">
                  <a:lumMod val="95000"/>
                  <a:lumOff val="5000"/>
                </a:schemeClr>
              </a:solidFill>
            </a:endParaRPr>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33489" y="2438401"/>
            <a:ext cx="3566160" cy="3662173"/>
          </a:xfrm>
          <a:prstGeom prst="rect">
            <a:avLst/>
          </a:prstGeom>
        </p:spPr>
      </p:pic>
    </p:spTree>
    <p:extLst>
      <p:ext uri="{BB962C8B-B14F-4D97-AF65-F5344CB8AC3E}">
        <p14:creationId xmlns:p14="http://schemas.microsoft.com/office/powerpoint/2010/main" val="3241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2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30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 and Projects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CFAR Supplement</a:t>
            </a:r>
          </a:p>
          <a:p>
            <a:pPr lvl="1"/>
            <a:r>
              <a:rPr lang="en-US" dirty="0" smtClean="0"/>
              <a:t>Title: GWAS of </a:t>
            </a:r>
            <a:r>
              <a:rPr lang="en-US" dirty="0" err="1" smtClean="0"/>
              <a:t>darunavir</a:t>
            </a:r>
            <a:r>
              <a:rPr lang="en-US" dirty="0" smtClean="0"/>
              <a:t> in two </a:t>
            </a:r>
            <a:r>
              <a:rPr lang="en-US" dirty="0" err="1" smtClean="0"/>
              <a:t>biomatrices</a:t>
            </a:r>
            <a:r>
              <a:rPr lang="en-US" dirty="0" smtClean="0"/>
              <a:t> from women in HIV</a:t>
            </a:r>
          </a:p>
          <a:p>
            <a:pPr marL="457200" lvl="1" indent="0">
              <a:buNone/>
            </a:pPr>
            <a:endParaRPr lang="en-US" dirty="0" smtClean="0"/>
          </a:p>
          <a:p>
            <a:pPr marL="514350" indent="-514350">
              <a:buFont typeface="+mj-lt"/>
              <a:buAutoNum type="arabicPeriod"/>
            </a:pPr>
            <a:r>
              <a:rPr lang="en-US" dirty="0" smtClean="0"/>
              <a:t>Translational Scholar Career Awards in PG and </a:t>
            </a:r>
            <a:r>
              <a:rPr lang="en-US" dirty="0" smtClean="0"/>
              <a:t>Personalized Medicine </a:t>
            </a:r>
            <a:r>
              <a:rPr lang="en-US" dirty="0" smtClean="0"/>
              <a:t>(K23)</a:t>
            </a:r>
          </a:p>
          <a:p>
            <a:pPr lvl="2"/>
            <a:r>
              <a:rPr lang="en-US" dirty="0" smtClean="0"/>
              <a:t>Project development stage</a:t>
            </a:r>
            <a:endParaRPr lang="en-US" dirty="0"/>
          </a:p>
        </p:txBody>
      </p:sp>
    </p:spTree>
    <p:extLst>
      <p:ext uri="{BB962C8B-B14F-4D97-AF65-F5344CB8AC3E}">
        <p14:creationId xmlns:p14="http://schemas.microsoft.com/office/powerpoint/2010/main" val="2389850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98479" cy="1143000"/>
          </a:xfrm>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HAART does not work for everyone.</a:t>
            </a:r>
          </a:p>
          <a:p>
            <a:pPr lvl="1"/>
            <a:r>
              <a:rPr lang="en-US" dirty="0" smtClean="0"/>
              <a:t>20-40% failure</a:t>
            </a:r>
          </a:p>
          <a:p>
            <a:r>
              <a:rPr lang="en-US" dirty="0" smtClean="0"/>
              <a:t>Failure can be due to various factors</a:t>
            </a:r>
          </a:p>
          <a:p>
            <a:pPr lvl="1"/>
            <a:r>
              <a:rPr lang="en-US" dirty="0" smtClean="0"/>
              <a:t>Poor adherence, drug resistance, suboptimal regimen potency</a:t>
            </a:r>
          </a:p>
          <a:p>
            <a:r>
              <a:rPr lang="en-US" dirty="0" smtClean="0"/>
              <a:t>Understanding the contribution of various factors that influence drug exposure can improve treatment response </a:t>
            </a:r>
            <a:endParaRPr lang="en-US" dirty="0"/>
          </a:p>
        </p:txBody>
      </p:sp>
    </p:spTree>
    <p:extLst>
      <p:ext uri="{BB962C8B-B14F-4D97-AF65-F5344CB8AC3E}">
        <p14:creationId xmlns:p14="http://schemas.microsoft.com/office/powerpoint/2010/main" val="531897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CFAR Supplement: Background and Goal</a:t>
            </a:r>
            <a:endParaRPr lang="en-US" dirty="0"/>
          </a:p>
        </p:txBody>
      </p:sp>
      <p:sp>
        <p:nvSpPr>
          <p:cNvPr id="4" name="Content Placeholder 3"/>
          <p:cNvSpPr>
            <a:spLocks noGrp="1"/>
          </p:cNvSpPr>
          <p:nvPr>
            <p:ph idx="1"/>
          </p:nvPr>
        </p:nvSpPr>
        <p:spPr>
          <a:xfrm>
            <a:off x="594362" y="1600204"/>
            <a:ext cx="8738457" cy="4525963"/>
          </a:xfrm>
        </p:spPr>
        <p:txBody>
          <a:bodyPr>
            <a:normAutofit fontScale="92500" lnSpcReduction="10000"/>
          </a:bodyPr>
          <a:lstStyle/>
          <a:p>
            <a:r>
              <a:rPr lang="en-US" dirty="0" smtClean="0"/>
              <a:t>Variability in </a:t>
            </a:r>
            <a:r>
              <a:rPr lang="en-US" dirty="0" smtClean="0"/>
              <a:t>drug</a:t>
            </a:r>
            <a:r>
              <a:rPr lang="en-US" dirty="0" smtClean="0"/>
              <a:t> </a:t>
            </a:r>
            <a:r>
              <a:rPr lang="en-US" dirty="0" smtClean="0"/>
              <a:t>exposure is </a:t>
            </a:r>
            <a:r>
              <a:rPr lang="en-US" dirty="0" smtClean="0"/>
              <a:t>common</a:t>
            </a:r>
          </a:p>
          <a:p>
            <a:pPr lvl="1"/>
            <a:r>
              <a:rPr lang="en-US" dirty="0" smtClean="0"/>
              <a:t>Can contribute to clinically important </a:t>
            </a:r>
            <a:r>
              <a:rPr lang="en-US" dirty="0" smtClean="0"/>
              <a:t>outcome</a:t>
            </a:r>
            <a:endParaRPr lang="en-US" dirty="0" smtClean="0"/>
          </a:p>
          <a:p>
            <a:r>
              <a:rPr lang="en-US" dirty="0" smtClean="0"/>
              <a:t>Genetic variability combined with other </a:t>
            </a:r>
            <a:r>
              <a:rPr lang="en-US" dirty="0" smtClean="0"/>
              <a:t>characteristics </a:t>
            </a:r>
            <a:r>
              <a:rPr lang="en-US" dirty="0" smtClean="0"/>
              <a:t>can predict drug </a:t>
            </a:r>
            <a:r>
              <a:rPr lang="en-US" dirty="0" smtClean="0"/>
              <a:t>exposure</a:t>
            </a:r>
          </a:p>
          <a:p>
            <a:r>
              <a:rPr lang="en-US" dirty="0" smtClean="0"/>
              <a:t>Hair </a:t>
            </a:r>
            <a:r>
              <a:rPr lang="en-US" dirty="0" smtClean="0"/>
              <a:t>is a novel matrix that enables better measurement of exposure</a:t>
            </a:r>
          </a:p>
          <a:p>
            <a:r>
              <a:rPr lang="en-US" dirty="0" smtClean="0"/>
              <a:t>Model </a:t>
            </a:r>
            <a:r>
              <a:rPr lang="en-US" dirty="0" err="1" smtClean="0"/>
              <a:t>interindividual</a:t>
            </a:r>
            <a:r>
              <a:rPr lang="en-US" dirty="0" smtClean="0"/>
              <a:t> variability in exposure to </a:t>
            </a:r>
            <a:r>
              <a:rPr lang="en-US" dirty="0" err="1" smtClean="0"/>
              <a:t>darunavir</a:t>
            </a:r>
            <a:r>
              <a:rPr lang="en-US" dirty="0" smtClean="0"/>
              <a:t> in women</a:t>
            </a:r>
          </a:p>
          <a:p>
            <a:r>
              <a:rPr lang="en-US" dirty="0" smtClean="0"/>
              <a:t>Lead </a:t>
            </a:r>
            <a:r>
              <a:rPr lang="en-US" dirty="0" smtClean="0"/>
              <a:t>to precise, safe and effective treatment</a:t>
            </a:r>
          </a:p>
        </p:txBody>
      </p:sp>
      <p:sp>
        <p:nvSpPr>
          <p:cNvPr id="5" name="Rectangle 4"/>
          <p:cNvSpPr/>
          <p:nvPr/>
        </p:nvSpPr>
        <p:spPr>
          <a:xfrm>
            <a:off x="9332819" y="6096000"/>
            <a:ext cx="2651431" cy="369332"/>
          </a:xfrm>
          <a:prstGeom prst="rect">
            <a:avLst/>
          </a:prstGeom>
        </p:spPr>
        <p:txBody>
          <a:bodyPr wrap="none">
            <a:spAutoFit/>
          </a:bodyPr>
          <a:lstStyle/>
          <a:p>
            <a:r>
              <a:rPr lang="en-US" dirty="0" err="1" smtClean="0"/>
              <a:t>Moltó</a:t>
            </a:r>
            <a:r>
              <a:rPr lang="en-US" dirty="0" smtClean="0"/>
              <a:t>  et al. Clin PK, </a:t>
            </a:r>
            <a:r>
              <a:rPr lang="en-US" b="1" dirty="0" smtClean="0"/>
              <a:t>2013</a:t>
            </a:r>
            <a:r>
              <a:rPr lang="en-US" dirty="0" smtClean="0"/>
              <a:t> </a:t>
            </a:r>
            <a:endParaRPr lang="en-US" dirty="0"/>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4400" y="1371600"/>
            <a:ext cx="326707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40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CFAR Supplement: Aims</a:t>
            </a:r>
            <a:endParaRPr lang="en-US" dirty="0"/>
          </a:p>
        </p:txBody>
      </p:sp>
      <p:sp>
        <p:nvSpPr>
          <p:cNvPr id="3" name="Content Placeholder 2"/>
          <p:cNvSpPr>
            <a:spLocks noGrp="1"/>
          </p:cNvSpPr>
          <p:nvPr>
            <p:ph idx="1"/>
          </p:nvPr>
        </p:nvSpPr>
        <p:spPr/>
        <p:txBody>
          <a:bodyPr/>
          <a:lstStyle/>
          <a:p>
            <a:pPr marL="971550" lvl="1" indent="-514350">
              <a:buFont typeface="+mj-lt"/>
              <a:buAutoNum type="arabicPeriod"/>
            </a:pPr>
            <a:r>
              <a:rPr lang="en-US" dirty="0"/>
              <a:t>Conduct a genome-wide association study of </a:t>
            </a:r>
            <a:r>
              <a:rPr lang="en-US" dirty="0" err="1"/>
              <a:t>darunavir</a:t>
            </a:r>
            <a:r>
              <a:rPr lang="en-US" dirty="0"/>
              <a:t> exposure measured in intensive pharmacokinetic (</a:t>
            </a:r>
            <a:r>
              <a:rPr lang="en-US" dirty="0" err="1"/>
              <a:t>iPK</a:t>
            </a:r>
            <a:r>
              <a:rPr lang="en-US" dirty="0"/>
              <a:t>) study using a pilot sample of HIV positive women (n=120) under conditions of routine use.</a:t>
            </a:r>
          </a:p>
          <a:p>
            <a:pPr marL="971550" lvl="1" indent="-514350">
              <a:buFont typeface="+mj-lt"/>
              <a:buAutoNum type="arabicPeriod"/>
            </a:pPr>
            <a:r>
              <a:rPr lang="en-US" dirty="0"/>
              <a:t>Validate genetic associations discovered in Aim 1 in an independent cohort of HIV-infected women (n=512) under conditions of routine use using a novel </a:t>
            </a:r>
            <a:r>
              <a:rPr lang="en-US" dirty="0" err="1"/>
              <a:t>biomatrix</a:t>
            </a:r>
            <a:r>
              <a:rPr lang="en-US" dirty="0"/>
              <a:t> of </a:t>
            </a:r>
            <a:r>
              <a:rPr lang="en-US" dirty="0" err="1"/>
              <a:t>darunavir</a:t>
            </a:r>
            <a:r>
              <a:rPr lang="en-US" dirty="0"/>
              <a:t> exposure, (i.e., hair).</a:t>
            </a:r>
          </a:p>
          <a:p>
            <a:pPr marL="514350" indent="-514350">
              <a:buFont typeface="+mj-lt"/>
              <a:buAutoNum type="arabicPeriod"/>
            </a:pPr>
            <a:endParaRPr lang="en-US" dirty="0"/>
          </a:p>
        </p:txBody>
      </p:sp>
    </p:spTree>
    <p:extLst>
      <p:ext uri="{BB962C8B-B14F-4D97-AF65-F5344CB8AC3E}">
        <p14:creationId xmlns:p14="http://schemas.microsoft.com/office/powerpoint/2010/main" val="629869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CFAR Supplement: Approach</a:t>
            </a:r>
            <a:endParaRPr lang="en-US" dirty="0"/>
          </a:p>
        </p:txBody>
      </p:sp>
      <p:sp>
        <p:nvSpPr>
          <p:cNvPr id="3" name="Content Placeholder 2"/>
          <p:cNvSpPr>
            <a:spLocks noGrp="1"/>
          </p:cNvSpPr>
          <p:nvPr>
            <p:ph idx="1"/>
          </p:nvPr>
        </p:nvSpPr>
        <p:spPr/>
        <p:txBody>
          <a:bodyPr/>
          <a:lstStyle/>
          <a:p>
            <a:r>
              <a:rPr lang="en-US" dirty="0" smtClean="0"/>
              <a:t>WIHS population who used </a:t>
            </a:r>
            <a:r>
              <a:rPr lang="en-US" dirty="0" err="1" smtClean="0"/>
              <a:t>darunavir</a:t>
            </a:r>
            <a:r>
              <a:rPr lang="en-US" dirty="0" smtClean="0"/>
              <a:t> for at least 6 months prior to PK </a:t>
            </a:r>
            <a:r>
              <a:rPr lang="en-US" dirty="0" smtClean="0"/>
              <a:t>evaluation</a:t>
            </a:r>
            <a:endParaRPr lang="en-US" dirty="0" smtClean="0"/>
          </a:p>
          <a:p>
            <a:r>
              <a:rPr lang="en-US" dirty="0" err="1" smtClean="0"/>
              <a:t>Darunavir</a:t>
            </a:r>
            <a:r>
              <a:rPr lang="en-US" dirty="0" smtClean="0"/>
              <a:t> </a:t>
            </a:r>
            <a:r>
              <a:rPr lang="en-US" dirty="0" err="1" smtClean="0"/>
              <a:t>iPK</a:t>
            </a:r>
            <a:r>
              <a:rPr lang="en-US" dirty="0" smtClean="0"/>
              <a:t> data set </a:t>
            </a:r>
            <a:r>
              <a:rPr lang="en-US" dirty="0" smtClean="0"/>
              <a:t>– </a:t>
            </a:r>
            <a:r>
              <a:rPr lang="en-US" dirty="0" smtClean="0"/>
              <a:t>Short Term </a:t>
            </a:r>
            <a:r>
              <a:rPr lang="en-US" dirty="0" smtClean="0"/>
              <a:t>Exposure</a:t>
            </a:r>
          </a:p>
          <a:p>
            <a:pPr lvl="1"/>
            <a:r>
              <a:rPr lang="en-US" dirty="0" smtClean="0"/>
              <a:t>N = 120</a:t>
            </a:r>
            <a:endParaRPr lang="en-US" dirty="0" smtClean="0"/>
          </a:p>
          <a:p>
            <a:r>
              <a:rPr lang="en-US" dirty="0" err="1" smtClean="0"/>
              <a:t>Darunavir</a:t>
            </a:r>
            <a:r>
              <a:rPr lang="en-US" dirty="0" smtClean="0"/>
              <a:t> Hair Concentrations – Long term </a:t>
            </a:r>
            <a:r>
              <a:rPr lang="en-US" dirty="0" smtClean="0"/>
              <a:t>exposure</a:t>
            </a:r>
          </a:p>
          <a:p>
            <a:pPr lvl="1"/>
            <a:r>
              <a:rPr lang="en-US" dirty="0" smtClean="0"/>
              <a:t>N = 512</a:t>
            </a:r>
            <a:endParaRPr lang="en-US" dirty="0" smtClean="0"/>
          </a:p>
          <a:p>
            <a:r>
              <a:rPr lang="en-US" dirty="0" smtClean="0"/>
              <a:t>WIHS GWAS Data </a:t>
            </a:r>
            <a:r>
              <a:rPr lang="en-US" dirty="0" smtClean="0"/>
              <a:t>Set</a:t>
            </a:r>
          </a:p>
          <a:p>
            <a:pPr lvl="1"/>
            <a:r>
              <a:rPr lang="en-US" dirty="0" err="1"/>
              <a:t>Illumina</a:t>
            </a:r>
            <a:r>
              <a:rPr lang="en-US" dirty="0"/>
              <a:t> Omni2.5 SNP </a:t>
            </a:r>
            <a:r>
              <a:rPr lang="en-US" dirty="0" smtClean="0"/>
              <a:t>Array : 5,000,000 SNPs</a:t>
            </a:r>
            <a:endParaRPr lang="en-US" dirty="0"/>
          </a:p>
        </p:txBody>
      </p:sp>
    </p:spTree>
    <p:extLst>
      <p:ext uri="{BB962C8B-B14F-4D97-AF65-F5344CB8AC3E}">
        <p14:creationId xmlns:p14="http://schemas.microsoft.com/office/powerpoint/2010/main" val="62427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CFAR: Analysis Plan</a:t>
            </a:r>
            <a:endParaRPr lang="en-US" dirty="0"/>
          </a:p>
        </p:txBody>
      </p:sp>
      <p:pic>
        <p:nvPicPr>
          <p:cNvPr id="1027" name="Picture 3"/>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1133899"/>
            <a:ext cx="4786925" cy="459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4127" y="1600200"/>
            <a:ext cx="5638800" cy="4524315"/>
          </a:xfrm>
          <a:prstGeom prst="rect">
            <a:avLst/>
          </a:prstGeom>
        </p:spPr>
        <p:txBody>
          <a:bodyPr wrap="square">
            <a:spAutoFit/>
          </a:bodyPr>
          <a:lstStyle/>
          <a:p>
            <a:pPr marL="285750" indent="-285750">
              <a:buFont typeface="Wingdings" panose="05000000000000000000" pitchFamily="2" charset="2"/>
              <a:buChar char="Ø"/>
            </a:pPr>
            <a:r>
              <a:rPr lang="en-US" dirty="0"/>
              <a:t>The drug exposure both in hair and plasma will be analyzed in relation to a number of non-genetic factors </a:t>
            </a:r>
            <a:r>
              <a:rPr lang="en-US" dirty="0" smtClean="0"/>
              <a:t> </a:t>
            </a:r>
            <a:r>
              <a:rPr lang="en-US" dirty="0"/>
              <a:t>that </a:t>
            </a:r>
            <a:r>
              <a:rPr lang="en-US" dirty="0" smtClean="0"/>
              <a:t>can influence </a:t>
            </a:r>
            <a:r>
              <a:rPr lang="en-US" dirty="0" err="1"/>
              <a:t>darunavir</a:t>
            </a:r>
            <a:r>
              <a:rPr lang="en-US" dirty="0"/>
              <a:t> </a:t>
            </a:r>
            <a:r>
              <a:rPr lang="en-US" dirty="0" smtClean="0"/>
              <a:t>exposure</a:t>
            </a:r>
          </a:p>
          <a:p>
            <a:endParaRPr lang="en-US" dirty="0" smtClean="0"/>
          </a:p>
          <a:p>
            <a:pPr marL="285750" indent="-285750">
              <a:buFont typeface="Wingdings" panose="05000000000000000000" pitchFamily="2" charset="2"/>
              <a:buChar char="Ø"/>
            </a:pPr>
            <a:r>
              <a:rPr lang="en-US" dirty="0" smtClean="0"/>
              <a:t>  Assess the </a:t>
            </a:r>
            <a:r>
              <a:rPr lang="en-US" dirty="0"/>
              <a:t>association between genotype and drug </a:t>
            </a:r>
            <a:r>
              <a:rPr lang="en-US" dirty="0" smtClean="0"/>
              <a:t>exposure</a:t>
            </a:r>
          </a:p>
          <a:p>
            <a:pPr marL="742950" lvl="1" indent="-285750">
              <a:buFont typeface="Wingdings" panose="05000000000000000000" pitchFamily="2" charset="2"/>
              <a:buChar char="ü"/>
            </a:pPr>
            <a:r>
              <a:rPr lang="en-US" dirty="0" smtClean="0"/>
              <a:t>SNP </a:t>
            </a:r>
            <a:r>
              <a:rPr lang="en-US" dirty="0"/>
              <a:t>data will be added to multivariate models that include non-genetic factors. </a:t>
            </a:r>
            <a:endParaRPr lang="en-US" dirty="0" smtClean="0"/>
          </a:p>
          <a:p>
            <a:endParaRPr lang="en-US" dirty="0" smtClean="0"/>
          </a:p>
          <a:p>
            <a:pPr marL="285750" indent="-285750">
              <a:buFont typeface="Wingdings" panose="05000000000000000000" pitchFamily="2" charset="2"/>
              <a:buChar char="Ø"/>
            </a:pPr>
            <a:r>
              <a:rPr lang="en-US" dirty="0" smtClean="0"/>
              <a:t>Genetic </a:t>
            </a:r>
            <a:r>
              <a:rPr lang="en-US" dirty="0"/>
              <a:t>associations identified in the </a:t>
            </a:r>
            <a:r>
              <a:rPr lang="en-US" dirty="0" err="1"/>
              <a:t>iPK</a:t>
            </a:r>
            <a:r>
              <a:rPr lang="en-US" dirty="0"/>
              <a:t> Discovery Cohort (</a:t>
            </a:r>
            <a:r>
              <a:rPr lang="en-US" b="1" dirty="0"/>
              <a:t>aim 1</a:t>
            </a:r>
            <a:r>
              <a:rPr lang="en-US" dirty="0"/>
              <a:t>) and confirmed in the Hair </a:t>
            </a:r>
            <a:r>
              <a:rPr lang="en-US" dirty="0" err="1"/>
              <a:t>Biomatrix</a:t>
            </a:r>
            <a:r>
              <a:rPr lang="en-US" dirty="0"/>
              <a:t> Validation Cohort (</a:t>
            </a:r>
            <a:r>
              <a:rPr lang="en-US" b="1" dirty="0"/>
              <a:t>aim 2</a:t>
            </a:r>
            <a:r>
              <a:rPr lang="en-US" dirty="0"/>
              <a:t>) will also be tested for their association with clinically relevant responses to </a:t>
            </a:r>
            <a:r>
              <a:rPr lang="en-US" dirty="0" err="1"/>
              <a:t>darunavir</a:t>
            </a:r>
            <a:r>
              <a:rPr lang="en-US" dirty="0"/>
              <a:t> therapy (i.e., undetectable viral load at 6 months, duration of </a:t>
            </a:r>
            <a:r>
              <a:rPr lang="en-US" dirty="0" err="1"/>
              <a:t>virologic</a:t>
            </a:r>
            <a:r>
              <a:rPr lang="en-US" dirty="0"/>
              <a:t> suppression, CD4 T-cell count&gt;350 at 1 year).  </a:t>
            </a:r>
          </a:p>
        </p:txBody>
      </p:sp>
      <p:sp>
        <p:nvSpPr>
          <p:cNvPr id="5" name="TextBox 4"/>
          <p:cNvSpPr txBox="1"/>
          <p:nvPr/>
        </p:nvSpPr>
        <p:spPr>
          <a:xfrm>
            <a:off x="7162800" y="6096000"/>
            <a:ext cx="4083810" cy="369332"/>
          </a:xfrm>
          <a:prstGeom prst="rect">
            <a:avLst/>
          </a:prstGeom>
          <a:noFill/>
        </p:spPr>
        <p:txBody>
          <a:bodyPr wrap="none" rtlCol="0">
            <a:spAutoFit/>
          </a:bodyPr>
          <a:lstStyle/>
          <a:p>
            <a:r>
              <a:rPr lang="en-US" dirty="0" smtClean="0"/>
              <a:t>Non-genetic factors influencing variability</a:t>
            </a:r>
            <a:endParaRPr lang="en-US" dirty="0"/>
          </a:p>
        </p:txBody>
      </p:sp>
    </p:spTree>
    <p:extLst>
      <p:ext uri="{BB962C8B-B14F-4D97-AF65-F5344CB8AC3E}">
        <p14:creationId xmlns:p14="http://schemas.microsoft.com/office/powerpoint/2010/main" val="66045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ix_piece_chevron_tool_kit_5784">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x_piece_chevron_tool_kit_5784">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1102</Words>
  <Application>Microsoft Office PowerPoint</Application>
  <PresentationFormat>Custom</PresentationFormat>
  <Paragraphs>127</Paragraphs>
  <Slides>18</Slides>
  <Notes>9</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six_piece_chevron_tool_kit_5784</vt:lpstr>
      <vt:lpstr>1_six_piece_chevron_tool_kit_5784</vt:lpstr>
      <vt:lpstr>The Early Days of an Investigator in WIHS: Grants and Projects</vt:lpstr>
      <vt:lpstr>Research Interests</vt:lpstr>
      <vt:lpstr>Why WIHS</vt:lpstr>
      <vt:lpstr>Grants and Projects</vt:lpstr>
      <vt:lpstr>Background</vt:lpstr>
      <vt:lpstr>CFAR Supplement: Background and Goal</vt:lpstr>
      <vt:lpstr>CFAR Supplement: Aims</vt:lpstr>
      <vt:lpstr>CFAR Supplement: Approach</vt:lpstr>
      <vt:lpstr>CFAR: Analysis Plan</vt:lpstr>
      <vt:lpstr>Translational Scholar Career Awards in PG and Personalize Medicine (K23)</vt:lpstr>
      <vt:lpstr>PowerPoint Presentation</vt:lpstr>
      <vt:lpstr>PowerPoint Presentation</vt:lpstr>
      <vt:lpstr>PowerPoint Presentation</vt:lpstr>
      <vt:lpstr>Early challenges: “other meds”</vt:lpstr>
      <vt:lpstr>PowerPoint Presentation</vt:lpstr>
      <vt:lpstr>PowerPoint Presentation</vt:lpstr>
      <vt:lpstr>PowerPoint Presentation</vt:lpstr>
      <vt:lpstr>Why WIHS?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Bani Tamraz</dc:creator>
  <cp:lastModifiedBy>Bani Tamraz</cp:lastModifiedBy>
  <cp:revision>33</cp:revision>
  <dcterms:created xsi:type="dcterms:W3CDTF">2014-06-26T17:50:03Z</dcterms:created>
  <dcterms:modified xsi:type="dcterms:W3CDTF">2014-06-30T18:29:39Z</dcterms:modified>
</cp:coreProperties>
</file>