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438912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1pPr>
    <a:lvl2pPr marL="795338" indent="300038"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2pPr>
    <a:lvl3pPr marL="1595438" indent="596900"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3pPr>
    <a:lvl4pPr marL="2395538" indent="895350"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4pPr>
    <a:lvl5pPr marL="3195638" indent="1192213"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5pPr>
    <a:lvl6pPr marL="2286000" algn="l" defTabSz="914400" rtl="0" eaLnBrk="1" latinLnBrk="0" hangingPunct="1"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6pPr>
    <a:lvl7pPr marL="2743200" algn="l" defTabSz="914400" rtl="0" eaLnBrk="1" latinLnBrk="0" hangingPunct="1"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7pPr>
    <a:lvl8pPr marL="3200400" algn="l" defTabSz="914400" rtl="0" eaLnBrk="1" latinLnBrk="0" hangingPunct="1"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8pPr>
    <a:lvl9pPr marL="3657600" algn="l" defTabSz="914400" rtl="0" eaLnBrk="1" latinLnBrk="0" hangingPunct="1">
      <a:defRPr sz="4100" kern="1200">
        <a:solidFill>
          <a:schemeClr val="tx1"/>
        </a:solidFill>
        <a:latin typeface="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D2"/>
    <a:srgbClr val="000080"/>
    <a:srgbClr val="3364BC"/>
    <a:srgbClr val="222268"/>
    <a:srgbClr val="000000"/>
    <a:srgbClr val="2575BB"/>
    <a:srgbClr val="0081D4"/>
    <a:srgbClr val="000050"/>
    <a:srgbClr val="EBE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0" d="100"/>
          <a:sy n="10" d="100"/>
        </p:scale>
        <p:origin x="1764" y="68"/>
      </p:cViewPr>
      <p:guideLst>
        <p:guide orient="horz" pos="1382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angl1\Dropbox\Work\PQ\Free%20Drug\R21\Fig1_chromatog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PPQ at 20 pg/mL</a:t>
            </a:r>
          </a:p>
        </c:rich>
      </c:tx>
      <c:layout>
        <c:manualLayout>
          <c:xMode val="edge"/>
          <c:yMode val="edge"/>
          <c:x val="0.33950534264805921"/>
          <c:y val="8.9979550102249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338401287445506"/>
          <c:y val="0.20738522055442685"/>
          <c:w val="0.69748565800873685"/>
          <c:h val="0.4699179400428248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'LOQ0.02ngx1.5_APCI_Jul22PQ'!$A$1:$A$468</c:f>
              <c:numCache>
                <c:formatCode>General</c:formatCode>
                <c:ptCount val="468"/>
                <c:pt idx="0">
                  <c:v>3.04E-2</c:v>
                </c:pt>
                <c:pt idx="1">
                  <c:v>3.27E-2</c:v>
                </c:pt>
                <c:pt idx="2">
                  <c:v>3.5099999999999999E-2</c:v>
                </c:pt>
                <c:pt idx="3">
                  <c:v>3.7400000000000003E-2</c:v>
                </c:pt>
                <c:pt idx="4">
                  <c:v>3.9699999999999999E-2</c:v>
                </c:pt>
                <c:pt idx="5">
                  <c:v>0.1517</c:v>
                </c:pt>
                <c:pt idx="6">
                  <c:v>0.15409999999999999</c:v>
                </c:pt>
                <c:pt idx="7">
                  <c:v>0.15640000000000001</c:v>
                </c:pt>
                <c:pt idx="8">
                  <c:v>0.15870000000000001</c:v>
                </c:pt>
                <c:pt idx="9">
                  <c:v>0.16109999999999999</c:v>
                </c:pt>
                <c:pt idx="10">
                  <c:v>0.1797</c:v>
                </c:pt>
                <c:pt idx="11">
                  <c:v>0.18210000000000001</c:v>
                </c:pt>
                <c:pt idx="12">
                  <c:v>0.18440000000000001</c:v>
                </c:pt>
                <c:pt idx="13">
                  <c:v>0.1867</c:v>
                </c:pt>
                <c:pt idx="14">
                  <c:v>0.18909999999999999</c:v>
                </c:pt>
                <c:pt idx="15">
                  <c:v>0.27539999999999998</c:v>
                </c:pt>
                <c:pt idx="16">
                  <c:v>0.27779999999999999</c:v>
                </c:pt>
                <c:pt idx="17">
                  <c:v>0.28010000000000002</c:v>
                </c:pt>
                <c:pt idx="18">
                  <c:v>0.28239999999999998</c:v>
                </c:pt>
                <c:pt idx="19">
                  <c:v>0.2848</c:v>
                </c:pt>
                <c:pt idx="20">
                  <c:v>0.31280000000000002</c:v>
                </c:pt>
                <c:pt idx="21">
                  <c:v>0.31509999999999999</c:v>
                </c:pt>
                <c:pt idx="22">
                  <c:v>0.31740000000000002</c:v>
                </c:pt>
                <c:pt idx="23">
                  <c:v>0.31979999999999997</c:v>
                </c:pt>
                <c:pt idx="24">
                  <c:v>0.3221</c:v>
                </c:pt>
                <c:pt idx="25">
                  <c:v>0.32440000000000002</c:v>
                </c:pt>
                <c:pt idx="26">
                  <c:v>0.32679999999999998</c:v>
                </c:pt>
                <c:pt idx="27">
                  <c:v>0.3291</c:v>
                </c:pt>
                <c:pt idx="28">
                  <c:v>0.33139999999999997</c:v>
                </c:pt>
                <c:pt idx="29">
                  <c:v>0.33379999999999999</c:v>
                </c:pt>
                <c:pt idx="30">
                  <c:v>0.33610000000000001</c:v>
                </c:pt>
                <c:pt idx="31">
                  <c:v>0.33850000000000002</c:v>
                </c:pt>
                <c:pt idx="32">
                  <c:v>0.34079999999999999</c:v>
                </c:pt>
                <c:pt idx="33">
                  <c:v>0.34310000000000002</c:v>
                </c:pt>
                <c:pt idx="34">
                  <c:v>0.34549999999999997</c:v>
                </c:pt>
                <c:pt idx="35">
                  <c:v>0.3478</c:v>
                </c:pt>
                <c:pt idx="36">
                  <c:v>0.35010000000000002</c:v>
                </c:pt>
                <c:pt idx="37">
                  <c:v>0.36180000000000001</c:v>
                </c:pt>
                <c:pt idx="38">
                  <c:v>0.36409999999999998</c:v>
                </c:pt>
                <c:pt idx="39">
                  <c:v>0.36649999999999999</c:v>
                </c:pt>
                <c:pt idx="40">
                  <c:v>0.36880000000000002</c:v>
                </c:pt>
                <c:pt idx="41">
                  <c:v>0.37109999999999999</c:v>
                </c:pt>
                <c:pt idx="42">
                  <c:v>0.3851</c:v>
                </c:pt>
                <c:pt idx="43">
                  <c:v>0.38750000000000001</c:v>
                </c:pt>
                <c:pt idx="44">
                  <c:v>0.38979999999999998</c:v>
                </c:pt>
                <c:pt idx="45">
                  <c:v>0.3921</c:v>
                </c:pt>
                <c:pt idx="46">
                  <c:v>0.39450000000000002</c:v>
                </c:pt>
                <c:pt idx="47">
                  <c:v>0.39679999999999999</c:v>
                </c:pt>
                <c:pt idx="48">
                  <c:v>0.39910000000000001</c:v>
                </c:pt>
                <c:pt idx="49">
                  <c:v>0.40150000000000002</c:v>
                </c:pt>
                <c:pt idx="50">
                  <c:v>0.40379999999999999</c:v>
                </c:pt>
                <c:pt idx="51">
                  <c:v>0.40610000000000002</c:v>
                </c:pt>
                <c:pt idx="52">
                  <c:v>0.40849999999999997</c:v>
                </c:pt>
                <c:pt idx="53">
                  <c:v>0.4108</c:v>
                </c:pt>
                <c:pt idx="54">
                  <c:v>0.41310000000000002</c:v>
                </c:pt>
                <c:pt idx="55">
                  <c:v>0.41549999999999998</c:v>
                </c:pt>
                <c:pt idx="56">
                  <c:v>0.4178</c:v>
                </c:pt>
                <c:pt idx="57">
                  <c:v>0.42009999999999997</c:v>
                </c:pt>
                <c:pt idx="58">
                  <c:v>0.42249999999999999</c:v>
                </c:pt>
                <c:pt idx="59">
                  <c:v>0.42480000000000001</c:v>
                </c:pt>
                <c:pt idx="60">
                  <c:v>0.42709999999999998</c:v>
                </c:pt>
                <c:pt idx="61">
                  <c:v>0.42949999999999999</c:v>
                </c:pt>
                <c:pt idx="62">
                  <c:v>0.43180000000000002</c:v>
                </c:pt>
                <c:pt idx="63">
                  <c:v>0.43409999999999999</c:v>
                </c:pt>
                <c:pt idx="64">
                  <c:v>0.4365</c:v>
                </c:pt>
                <c:pt idx="65">
                  <c:v>0.43880000000000002</c:v>
                </c:pt>
                <c:pt idx="66">
                  <c:v>0.44119999999999998</c:v>
                </c:pt>
                <c:pt idx="67">
                  <c:v>0.44350000000000001</c:v>
                </c:pt>
                <c:pt idx="68">
                  <c:v>0.44579999999999997</c:v>
                </c:pt>
                <c:pt idx="69">
                  <c:v>0.44819999999999999</c:v>
                </c:pt>
                <c:pt idx="70">
                  <c:v>0.45050000000000001</c:v>
                </c:pt>
                <c:pt idx="71">
                  <c:v>0.45279999999999998</c:v>
                </c:pt>
                <c:pt idx="72">
                  <c:v>0.45519999999999999</c:v>
                </c:pt>
                <c:pt idx="73">
                  <c:v>0.45750000000000002</c:v>
                </c:pt>
                <c:pt idx="74">
                  <c:v>0.45979999999999999</c:v>
                </c:pt>
                <c:pt idx="75">
                  <c:v>0.4622</c:v>
                </c:pt>
                <c:pt idx="76">
                  <c:v>0.46450000000000002</c:v>
                </c:pt>
                <c:pt idx="77">
                  <c:v>0.46679999999999999</c:v>
                </c:pt>
                <c:pt idx="78">
                  <c:v>0.46920000000000001</c:v>
                </c:pt>
                <c:pt idx="79">
                  <c:v>0.47149999999999997</c:v>
                </c:pt>
                <c:pt idx="80">
                  <c:v>0.4738</c:v>
                </c:pt>
                <c:pt idx="81">
                  <c:v>0.47620000000000001</c:v>
                </c:pt>
                <c:pt idx="82">
                  <c:v>0.47849999999999998</c:v>
                </c:pt>
                <c:pt idx="83">
                  <c:v>0.48080000000000001</c:v>
                </c:pt>
                <c:pt idx="84">
                  <c:v>0.48320000000000002</c:v>
                </c:pt>
                <c:pt idx="85">
                  <c:v>0.48549999999999999</c:v>
                </c:pt>
                <c:pt idx="86">
                  <c:v>0.48780000000000001</c:v>
                </c:pt>
                <c:pt idx="87">
                  <c:v>0.49020000000000002</c:v>
                </c:pt>
                <c:pt idx="88">
                  <c:v>0.49480000000000002</c:v>
                </c:pt>
                <c:pt idx="89">
                  <c:v>0.49719999999999998</c:v>
                </c:pt>
                <c:pt idx="90">
                  <c:v>0.4995</c:v>
                </c:pt>
                <c:pt idx="91">
                  <c:v>0.50180000000000002</c:v>
                </c:pt>
                <c:pt idx="92">
                  <c:v>0.50409999999999999</c:v>
                </c:pt>
                <c:pt idx="93">
                  <c:v>0.50649999999999995</c:v>
                </c:pt>
                <c:pt idx="94">
                  <c:v>0.50880000000000003</c:v>
                </c:pt>
                <c:pt idx="95">
                  <c:v>0.51119999999999999</c:v>
                </c:pt>
                <c:pt idx="96">
                  <c:v>0.51349999999999996</c:v>
                </c:pt>
                <c:pt idx="97">
                  <c:v>0.51580000000000004</c:v>
                </c:pt>
                <c:pt idx="98">
                  <c:v>0.51819999999999999</c:v>
                </c:pt>
                <c:pt idx="99">
                  <c:v>0.52049999999999996</c:v>
                </c:pt>
                <c:pt idx="100">
                  <c:v>0.52280000000000004</c:v>
                </c:pt>
                <c:pt idx="101">
                  <c:v>0.5252</c:v>
                </c:pt>
                <c:pt idx="102">
                  <c:v>0.53220000000000001</c:v>
                </c:pt>
                <c:pt idx="103">
                  <c:v>0.53449999999999998</c:v>
                </c:pt>
                <c:pt idx="104">
                  <c:v>0.53680000000000005</c:v>
                </c:pt>
                <c:pt idx="105">
                  <c:v>0.53920000000000001</c:v>
                </c:pt>
                <c:pt idx="106">
                  <c:v>0.54149999999999998</c:v>
                </c:pt>
                <c:pt idx="107">
                  <c:v>0.54379999999999995</c:v>
                </c:pt>
                <c:pt idx="108">
                  <c:v>0.54849999999999999</c:v>
                </c:pt>
                <c:pt idx="109">
                  <c:v>0.55079999999999996</c:v>
                </c:pt>
                <c:pt idx="110">
                  <c:v>0.55320000000000003</c:v>
                </c:pt>
                <c:pt idx="111">
                  <c:v>0.55549999999999999</c:v>
                </c:pt>
                <c:pt idx="112">
                  <c:v>0.55779999999999996</c:v>
                </c:pt>
                <c:pt idx="113">
                  <c:v>0.56950000000000001</c:v>
                </c:pt>
                <c:pt idx="114">
                  <c:v>0.57179999999999997</c:v>
                </c:pt>
                <c:pt idx="115">
                  <c:v>0.57420000000000004</c:v>
                </c:pt>
                <c:pt idx="116">
                  <c:v>0.57650000000000001</c:v>
                </c:pt>
                <c:pt idx="117">
                  <c:v>0.57879999999999998</c:v>
                </c:pt>
                <c:pt idx="118">
                  <c:v>0.58120000000000005</c:v>
                </c:pt>
                <c:pt idx="119">
                  <c:v>0.58350000000000002</c:v>
                </c:pt>
                <c:pt idx="120">
                  <c:v>0.58579999999999999</c:v>
                </c:pt>
                <c:pt idx="121">
                  <c:v>0.58819999999999995</c:v>
                </c:pt>
                <c:pt idx="122">
                  <c:v>0.59050000000000002</c:v>
                </c:pt>
                <c:pt idx="123">
                  <c:v>0.59279999999999999</c:v>
                </c:pt>
                <c:pt idx="124">
                  <c:v>0.59519999999999995</c:v>
                </c:pt>
                <c:pt idx="125">
                  <c:v>0.59750000000000003</c:v>
                </c:pt>
                <c:pt idx="126">
                  <c:v>0.5998</c:v>
                </c:pt>
                <c:pt idx="127">
                  <c:v>0.60219999999999996</c:v>
                </c:pt>
                <c:pt idx="128">
                  <c:v>0.60450000000000004</c:v>
                </c:pt>
                <c:pt idx="129">
                  <c:v>0.6069</c:v>
                </c:pt>
                <c:pt idx="130">
                  <c:v>0.60919999999999996</c:v>
                </c:pt>
                <c:pt idx="131">
                  <c:v>0.61150000000000004</c:v>
                </c:pt>
                <c:pt idx="132">
                  <c:v>0.61380000000000001</c:v>
                </c:pt>
                <c:pt idx="133">
                  <c:v>0.61619999999999997</c:v>
                </c:pt>
                <c:pt idx="134">
                  <c:v>0.61850000000000005</c:v>
                </c:pt>
                <c:pt idx="135">
                  <c:v>0.62090000000000001</c:v>
                </c:pt>
                <c:pt idx="136">
                  <c:v>0.62319999999999998</c:v>
                </c:pt>
                <c:pt idx="137">
                  <c:v>0.62549999999999994</c:v>
                </c:pt>
                <c:pt idx="138">
                  <c:v>0.62780000000000002</c:v>
                </c:pt>
                <c:pt idx="139">
                  <c:v>0.63019999999999998</c:v>
                </c:pt>
                <c:pt idx="140">
                  <c:v>0.63249999999999995</c:v>
                </c:pt>
                <c:pt idx="141">
                  <c:v>0.63490000000000002</c:v>
                </c:pt>
                <c:pt idx="142">
                  <c:v>0.63719999999999999</c:v>
                </c:pt>
                <c:pt idx="143">
                  <c:v>0.63949999999999996</c:v>
                </c:pt>
                <c:pt idx="144">
                  <c:v>0.64180000000000004</c:v>
                </c:pt>
                <c:pt idx="145">
                  <c:v>0.64419999999999999</c:v>
                </c:pt>
                <c:pt idx="146">
                  <c:v>0.64649999999999996</c:v>
                </c:pt>
                <c:pt idx="147">
                  <c:v>0.64890000000000003</c:v>
                </c:pt>
                <c:pt idx="148">
                  <c:v>0.6512</c:v>
                </c:pt>
                <c:pt idx="149">
                  <c:v>0.65349999999999997</c:v>
                </c:pt>
                <c:pt idx="150">
                  <c:v>0.65580000000000005</c:v>
                </c:pt>
                <c:pt idx="151">
                  <c:v>0.65820000000000001</c:v>
                </c:pt>
                <c:pt idx="152">
                  <c:v>0.66049999999999998</c:v>
                </c:pt>
                <c:pt idx="153">
                  <c:v>0.66290000000000004</c:v>
                </c:pt>
                <c:pt idx="154">
                  <c:v>0.66520000000000001</c:v>
                </c:pt>
                <c:pt idx="155">
                  <c:v>0.66749999999999998</c:v>
                </c:pt>
                <c:pt idx="156">
                  <c:v>0.66979999999999995</c:v>
                </c:pt>
                <c:pt idx="157">
                  <c:v>0.67220000000000002</c:v>
                </c:pt>
                <c:pt idx="158">
                  <c:v>0.67449999999999999</c:v>
                </c:pt>
                <c:pt idx="159">
                  <c:v>0.67689999999999995</c:v>
                </c:pt>
                <c:pt idx="160">
                  <c:v>0.67920000000000003</c:v>
                </c:pt>
                <c:pt idx="161">
                  <c:v>0.68149999999999999</c:v>
                </c:pt>
                <c:pt idx="162">
                  <c:v>0.68389999999999995</c:v>
                </c:pt>
                <c:pt idx="163">
                  <c:v>0.68620000000000003</c:v>
                </c:pt>
                <c:pt idx="164">
                  <c:v>0.6885</c:v>
                </c:pt>
                <c:pt idx="165">
                  <c:v>0.69089999999999996</c:v>
                </c:pt>
                <c:pt idx="166">
                  <c:v>0.69320000000000004</c:v>
                </c:pt>
                <c:pt idx="167">
                  <c:v>0.69550000000000001</c:v>
                </c:pt>
                <c:pt idx="168">
                  <c:v>0.69789999999999996</c:v>
                </c:pt>
                <c:pt idx="169">
                  <c:v>0.70020000000000004</c:v>
                </c:pt>
                <c:pt idx="170">
                  <c:v>0.70250000000000001</c:v>
                </c:pt>
                <c:pt idx="171">
                  <c:v>0.70489999999999997</c:v>
                </c:pt>
                <c:pt idx="172">
                  <c:v>0.70720000000000005</c:v>
                </c:pt>
                <c:pt idx="173">
                  <c:v>0.70950000000000002</c:v>
                </c:pt>
                <c:pt idx="174">
                  <c:v>0.71189999999999998</c:v>
                </c:pt>
                <c:pt idx="175">
                  <c:v>0.71419999999999995</c:v>
                </c:pt>
                <c:pt idx="176">
                  <c:v>0.71650000000000003</c:v>
                </c:pt>
                <c:pt idx="177">
                  <c:v>0.71889999999999998</c:v>
                </c:pt>
                <c:pt idx="178">
                  <c:v>0.72119999999999995</c:v>
                </c:pt>
                <c:pt idx="179">
                  <c:v>0.72350000000000003</c:v>
                </c:pt>
                <c:pt idx="180">
                  <c:v>0.72589999999999999</c:v>
                </c:pt>
                <c:pt idx="181">
                  <c:v>0.72819999999999996</c:v>
                </c:pt>
                <c:pt idx="182">
                  <c:v>0.73050000000000004</c:v>
                </c:pt>
                <c:pt idx="183">
                  <c:v>0.7329</c:v>
                </c:pt>
                <c:pt idx="184">
                  <c:v>0.73519999999999996</c:v>
                </c:pt>
                <c:pt idx="185">
                  <c:v>0.73750000000000004</c:v>
                </c:pt>
                <c:pt idx="186">
                  <c:v>0.7399</c:v>
                </c:pt>
                <c:pt idx="187">
                  <c:v>0.74219999999999997</c:v>
                </c:pt>
                <c:pt idx="188">
                  <c:v>0.74450000000000005</c:v>
                </c:pt>
                <c:pt idx="189">
                  <c:v>0.74690000000000001</c:v>
                </c:pt>
                <c:pt idx="190">
                  <c:v>0.74919999999999998</c:v>
                </c:pt>
                <c:pt idx="191">
                  <c:v>0.75149999999999995</c:v>
                </c:pt>
                <c:pt idx="192">
                  <c:v>0.75390000000000001</c:v>
                </c:pt>
                <c:pt idx="193">
                  <c:v>0.75619999999999998</c:v>
                </c:pt>
                <c:pt idx="194">
                  <c:v>0.75849999999999995</c:v>
                </c:pt>
                <c:pt idx="195">
                  <c:v>0.76090000000000002</c:v>
                </c:pt>
                <c:pt idx="196">
                  <c:v>0.76319999999999999</c:v>
                </c:pt>
                <c:pt idx="197">
                  <c:v>0.76559999999999995</c:v>
                </c:pt>
                <c:pt idx="198">
                  <c:v>0.76790000000000003</c:v>
                </c:pt>
                <c:pt idx="199">
                  <c:v>0.7702</c:v>
                </c:pt>
                <c:pt idx="200">
                  <c:v>0.77249999999999996</c:v>
                </c:pt>
                <c:pt idx="201">
                  <c:v>0.77490000000000003</c:v>
                </c:pt>
                <c:pt idx="202">
                  <c:v>0.7772</c:v>
                </c:pt>
                <c:pt idx="203">
                  <c:v>0.77959999999999996</c:v>
                </c:pt>
                <c:pt idx="204">
                  <c:v>0.78190000000000004</c:v>
                </c:pt>
                <c:pt idx="205">
                  <c:v>0.78420000000000001</c:v>
                </c:pt>
                <c:pt idx="206">
                  <c:v>0.78649999999999998</c:v>
                </c:pt>
                <c:pt idx="207">
                  <c:v>0.78890000000000005</c:v>
                </c:pt>
                <c:pt idx="208">
                  <c:v>0.79120000000000001</c:v>
                </c:pt>
                <c:pt idx="209">
                  <c:v>0.79359999999999997</c:v>
                </c:pt>
                <c:pt idx="210">
                  <c:v>0.79590000000000005</c:v>
                </c:pt>
                <c:pt idx="211">
                  <c:v>0.79820000000000002</c:v>
                </c:pt>
                <c:pt idx="212">
                  <c:v>0.80049999999999999</c:v>
                </c:pt>
                <c:pt idx="213">
                  <c:v>0.80289999999999995</c:v>
                </c:pt>
                <c:pt idx="214">
                  <c:v>0.80520000000000003</c:v>
                </c:pt>
                <c:pt idx="215">
                  <c:v>0.80759999999999998</c:v>
                </c:pt>
                <c:pt idx="216">
                  <c:v>0.80989999999999995</c:v>
                </c:pt>
                <c:pt idx="217">
                  <c:v>0.81220000000000003</c:v>
                </c:pt>
                <c:pt idx="218">
                  <c:v>0.8145</c:v>
                </c:pt>
                <c:pt idx="219">
                  <c:v>0.81689999999999996</c:v>
                </c:pt>
                <c:pt idx="220">
                  <c:v>0.81920000000000004</c:v>
                </c:pt>
                <c:pt idx="221">
                  <c:v>0.8216</c:v>
                </c:pt>
                <c:pt idx="222">
                  <c:v>0.82389999999999997</c:v>
                </c:pt>
                <c:pt idx="223">
                  <c:v>0.82620000000000005</c:v>
                </c:pt>
                <c:pt idx="224">
                  <c:v>0.82850000000000001</c:v>
                </c:pt>
                <c:pt idx="225">
                  <c:v>0.83089999999999997</c:v>
                </c:pt>
                <c:pt idx="226">
                  <c:v>0.83320000000000005</c:v>
                </c:pt>
                <c:pt idx="227">
                  <c:v>0.83560000000000001</c:v>
                </c:pt>
                <c:pt idx="228">
                  <c:v>0.83789999999999998</c:v>
                </c:pt>
                <c:pt idx="229">
                  <c:v>0.84019999999999995</c:v>
                </c:pt>
                <c:pt idx="230">
                  <c:v>0.84260000000000002</c:v>
                </c:pt>
                <c:pt idx="231">
                  <c:v>0.84489999999999998</c:v>
                </c:pt>
                <c:pt idx="232">
                  <c:v>0.84719999999999995</c:v>
                </c:pt>
                <c:pt idx="233">
                  <c:v>0.84960000000000002</c:v>
                </c:pt>
                <c:pt idx="234">
                  <c:v>0.85189999999999999</c:v>
                </c:pt>
                <c:pt idx="235">
                  <c:v>0.85419999999999996</c:v>
                </c:pt>
                <c:pt idx="236">
                  <c:v>0.85660000000000003</c:v>
                </c:pt>
                <c:pt idx="237">
                  <c:v>0.8589</c:v>
                </c:pt>
                <c:pt idx="238">
                  <c:v>0.86119999999999997</c:v>
                </c:pt>
                <c:pt idx="239">
                  <c:v>0.86360000000000003</c:v>
                </c:pt>
                <c:pt idx="240">
                  <c:v>0.8659</c:v>
                </c:pt>
                <c:pt idx="241">
                  <c:v>0.86819999999999997</c:v>
                </c:pt>
                <c:pt idx="242">
                  <c:v>0.87060000000000004</c:v>
                </c:pt>
                <c:pt idx="243">
                  <c:v>0.87290000000000001</c:v>
                </c:pt>
                <c:pt idx="244">
                  <c:v>0.87519999999999998</c:v>
                </c:pt>
                <c:pt idx="245">
                  <c:v>0.87760000000000005</c:v>
                </c:pt>
                <c:pt idx="246">
                  <c:v>0.87990000000000002</c:v>
                </c:pt>
                <c:pt idx="247">
                  <c:v>0.88219999999999998</c:v>
                </c:pt>
                <c:pt idx="248">
                  <c:v>0.88460000000000005</c:v>
                </c:pt>
                <c:pt idx="249">
                  <c:v>0.88690000000000002</c:v>
                </c:pt>
                <c:pt idx="250">
                  <c:v>0.88919999999999999</c:v>
                </c:pt>
                <c:pt idx="251">
                  <c:v>0.89159999999999995</c:v>
                </c:pt>
                <c:pt idx="252">
                  <c:v>0.89390000000000003</c:v>
                </c:pt>
                <c:pt idx="253">
                  <c:v>0.8962</c:v>
                </c:pt>
                <c:pt idx="254">
                  <c:v>0.89859999999999995</c:v>
                </c:pt>
                <c:pt idx="255">
                  <c:v>0.90090000000000003</c:v>
                </c:pt>
                <c:pt idx="256">
                  <c:v>0.9032</c:v>
                </c:pt>
                <c:pt idx="257">
                  <c:v>0.90559999999999996</c:v>
                </c:pt>
                <c:pt idx="258">
                  <c:v>0.90790000000000004</c:v>
                </c:pt>
                <c:pt idx="259">
                  <c:v>0.91020000000000001</c:v>
                </c:pt>
                <c:pt idx="260">
                  <c:v>0.91259999999999997</c:v>
                </c:pt>
                <c:pt idx="261">
                  <c:v>0.91490000000000005</c:v>
                </c:pt>
                <c:pt idx="262">
                  <c:v>0.91720000000000002</c:v>
                </c:pt>
                <c:pt idx="263">
                  <c:v>0.91959999999999997</c:v>
                </c:pt>
                <c:pt idx="264">
                  <c:v>0.92190000000000005</c:v>
                </c:pt>
                <c:pt idx="265">
                  <c:v>0.92430000000000001</c:v>
                </c:pt>
                <c:pt idx="266">
                  <c:v>0.92659999999999998</c:v>
                </c:pt>
                <c:pt idx="267">
                  <c:v>0.92889999999999995</c:v>
                </c:pt>
                <c:pt idx="268">
                  <c:v>0.93120000000000003</c:v>
                </c:pt>
                <c:pt idx="269">
                  <c:v>0.93359999999999999</c:v>
                </c:pt>
                <c:pt idx="270">
                  <c:v>0.93589999999999995</c:v>
                </c:pt>
                <c:pt idx="271">
                  <c:v>0.93830000000000002</c:v>
                </c:pt>
                <c:pt idx="272">
                  <c:v>0.94059999999999999</c:v>
                </c:pt>
                <c:pt idx="273">
                  <c:v>0.94289999999999996</c:v>
                </c:pt>
                <c:pt idx="274">
                  <c:v>0.94520000000000004</c:v>
                </c:pt>
                <c:pt idx="275">
                  <c:v>0.9476</c:v>
                </c:pt>
                <c:pt idx="276">
                  <c:v>0.94989999999999997</c:v>
                </c:pt>
                <c:pt idx="277">
                  <c:v>0.95230000000000004</c:v>
                </c:pt>
                <c:pt idx="278">
                  <c:v>0.9546</c:v>
                </c:pt>
                <c:pt idx="279">
                  <c:v>0.95689999999999997</c:v>
                </c:pt>
                <c:pt idx="280">
                  <c:v>0.95920000000000005</c:v>
                </c:pt>
                <c:pt idx="281">
                  <c:v>0.96160000000000001</c:v>
                </c:pt>
                <c:pt idx="282">
                  <c:v>0.96389999999999998</c:v>
                </c:pt>
                <c:pt idx="283">
                  <c:v>0.96630000000000005</c:v>
                </c:pt>
                <c:pt idx="284">
                  <c:v>0.96860000000000002</c:v>
                </c:pt>
                <c:pt idx="285">
                  <c:v>0.97089999999999999</c:v>
                </c:pt>
                <c:pt idx="286">
                  <c:v>0.97319999999999995</c:v>
                </c:pt>
                <c:pt idx="287">
                  <c:v>0.97560000000000002</c:v>
                </c:pt>
                <c:pt idx="288">
                  <c:v>0.97789999999999999</c:v>
                </c:pt>
                <c:pt idx="289">
                  <c:v>0.98029999999999995</c:v>
                </c:pt>
                <c:pt idx="290">
                  <c:v>0.98260000000000003</c:v>
                </c:pt>
                <c:pt idx="291">
                  <c:v>0.9849</c:v>
                </c:pt>
                <c:pt idx="292">
                  <c:v>0.98719999999999997</c:v>
                </c:pt>
                <c:pt idx="293">
                  <c:v>0.98960000000000004</c:v>
                </c:pt>
                <c:pt idx="294">
                  <c:v>0.9919</c:v>
                </c:pt>
                <c:pt idx="295">
                  <c:v>0.99429999999999996</c:v>
                </c:pt>
                <c:pt idx="296">
                  <c:v>0.99660000000000004</c:v>
                </c:pt>
                <c:pt idx="297">
                  <c:v>0.99890000000000001</c:v>
                </c:pt>
                <c:pt idx="298">
                  <c:v>1.0013000000000001</c:v>
                </c:pt>
                <c:pt idx="299">
                  <c:v>1.0036</c:v>
                </c:pt>
                <c:pt idx="300">
                  <c:v>1.0059</c:v>
                </c:pt>
                <c:pt idx="301">
                  <c:v>1.0083</c:v>
                </c:pt>
                <c:pt idx="302">
                  <c:v>1.0105999999999999</c:v>
                </c:pt>
                <c:pt idx="303">
                  <c:v>1.0128999999999999</c:v>
                </c:pt>
                <c:pt idx="304">
                  <c:v>1.0153000000000001</c:v>
                </c:pt>
                <c:pt idx="305">
                  <c:v>1.0176000000000001</c:v>
                </c:pt>
                <c:pt idx="306">
                  <c:v>1.0199</c:v>
                </c:pt>
                <c:pt idx="307">
                  <c:v>1.0223</c:v>
                </c:pt>
                <c:pt idx="308">
                  <c:v>1.0246</c:v>
                </c:pt>
                <c:pt idx="309">
                  <c:v>1.0268999999999999</c:v>
                </c:pt>
                <c:pt idx="310">
                  <c:v>1.0293000000000001</c:v>
                </c:pt>
                <c:pt idx="311">
                  <c:v>1.0316000000000001</c:v>
                </c:pt>
                <c:pt idx="312">
                  <c:v>1.0339</c:v>
                </c:pt>
                <c:pt idx="313">
                  <c:v>1.0363</c:v>
                </c:pt>
                <c:pt idx="314">
                  <c:v>1.0386</c:v>
                </c:pt>
                <c:pt idx="315">
                  <c:v>1.0408999999999999</c:v>
                </c:pt>
                <c:pt idx="316">
                  <c:v>1.0432999999999999</c:v>
                </c:pt>
                <c:pt idx="317">
                  <c:v>1.0456000000000001</c:v>
                </c:pt>
                <c:pt idx="318">
                  <c:v>1.0479000000000001</c:v>
                </c:pt>
                <c:pt idx="319">
                  <c:v>1.0503</c:v>
                </c:pt>
                <c:pt idx="320">
                  <c:v>1.0526</c:v>
                </c:pt>
                <c:pt idx="321">
                  <c:v>1.0548999999999999</c:v>
                </c:pt>
                <c:pt idx="322">
                  <c:v>1.0572999999999999</c:v>
                </c:pt>
                <c:pt idx="323">
                  <c:v>1.0596000000000001</c:v>
                </c:pt>
                <c:pt idx="324">
                  <c:v>1.0619000000000001</c:v>
                </c:pt>
                <c:pt idx="325">
                  <c:v>1.0643</c:v>
                </c:pt>
                <c:pt idx="326">
                  <c:v>1.0666</c:v>
                </c:pt>
                <c:pt idx="327">
                  <c:v>1.0689</c:v>
                </c:pt>
                <c:pt idx="328">
                  <c:v>1.0712999999999999</c:v>
                </c:pt>
                <c:pt idx="329">
                  <c:v>1.0736000000000001</c:v>
                </c:pt>
                <c:pt idx="330">
                  <c:v>1.0760000000000001</c:v>
                </c:pt>
                <c:pt idx="331">
                  <c:v>1.0783</c:v>
                </c:pt>
                <c:pt idx="332">
                  <c:v>1.0806</c:v>
                </c:pt>
                <c:pt idx="333">
                  <c:v>1.0829</c:v>
                </c:pt>
                <c:pt idx="334">
                  <c:v>1.0852999999999999</c:v>
                </c:pt>
                <c:pt idx="335">
                  <c:v>1.0875999999999999</c:v>
                </c:pt>
                <c:pt idx="336">
                  <c:v>1.0899000000000001</c:v>
                </c:pt>
                <c:pt idx="337">
                  <c:v>1.0923</c:v>
                </c:pt>
                <c:pt idx="338">
                  <c:v>1.0946</c:v>
                </c:pt>
                <c:pt idx="339">
                  <c:v>1.097</c:v>
                </c:pt>
                <c:pt idx="340">
                  <c:v>1.0992999999999999</c:v>
                </c:pt>
                <c:pt idx="341">
                  <c:v>1.1015999999999999</c:v>
                </c:pt>
                <c:pt idx="342">
                  <c:v>1.1040000000000001</c:v>
                </c:pt>
                <c:pt idx="343">
                  <c:v>1.1063000000000001</c:v>
                </c:pt>
                <c:pt idx="344">
                  <c:v>1.1086</c:v>
                </c:pt>
                <c:pt idx="345">
                  <c:v>1.1109</c:v>
                </c:pt>
                <c:pt idx="346">
                  <c:v>1.1133</c:v>
                </c:pt>
                <c:pt idx="347">
                  <c:v>1.1155999999999999</c:v>
                </c:pt>
                <c:pt idx="348">
                  <c:v>1.1178999999999999</c:v>
                </c:pt>
                <c:pt idx="349">
                  <c:v>1.1203000000000001</c:v>
                </c:pt>
                <c:pt idx="350">
                  <c:v>1.1226</c:v>
                </c:pt>
                <c:pt idx="351">
                  <c:v>1.125</c:v>
                </c:pt>
                <c:pt idx="352">
                  <c:v>1.1273</c:v>
                </c:pt>
                <c:pt idx="353">
                  <c:v>1.1295999999999999</c:v>
                </c:pt>
                <c:pt idx="354">
                  <c:v>1.1319999999999999</c:v>
                </c:pt>
                <c:pt idx="355">
                  <c:v>1.1343000000000001</c:v>
                </c:pt>
                <c:pt idx="356">
                  <c:v>1.1366000000000001</c:v>
                </c:pt>
                <c:pt idx="357">
                  <c:v>1.1389</c:v>
                </c:pt>
                <c:pt idx="358">
                  <c:v>1.1413</c:v>
                </c:pt>
                <c:pt idx="359">
                  <c:v>1.1435999999999999</c:v>
                </c:pt>
                <c:pt idx="360">
                  <c:v>1.1458999999999999</c:v>
                </c:pt>
                <c:pt idx="361">
                  <c:v>1.1483000000000001</c:v>
                </c:pt>
                <c:pt idx="362">
                  <c:v>1.1506000000000001</c:v>
                </c:pt>
                <c:pt idx="363">
                  <c:v>1.153</c:v>
                </c:pt>
                <c:pt idx="364">
                  <c:v>1.1553</c:v>
                </c:pt>
                <c:pt idx="365">
                  <c:v>1.1576</c:v>
                </c:pt>
                <c:pt idx="366">
                  <c:v>1.1599999999999999</c:v>
                </c:pt>
                <c:pt idx="367">
                  <c:v>1.1623000000000001</c:v>
                </c:pt>
                <c:pt idx="368">
                  <c:v>1.1646000000000001</c:v>
                </c:pt>
                <c:pt idx="369">
                  <c:v>1.167</c:v>
                </c:pt>
                <c:pt idx="370">
                  <c:v>1.1693</c:v>
                </c:pt>
                <c:pt idx="371">
                  <c:v>1.1716</c:v>
                </c:pt>
                <c:pt idx="372">
                  <c:v>1.1739999999999999</c:v>
                </c:pt>
                <c:pt idx="373">
                  <c:v>1.1762999999999999</c:v>
                </c:pt>
                <c:pt idx="374">
                  <c:v>1.1786000000000001</c:v>
                </c:pt>
                <c:pt idx="375">
                  <c:v>1.181</c:v>
                </c:pt>
                <c:pt idx="376">
                  <c:v>1.1833</c:v>
                </c:pt>
                <c:pt idx="377">
                  <c:v>1.1856</c:v>
                </c:pt>
                <c:pt idx="378">
                  <c:v>1.1879999999999999</c:v>
                </c:pt>
                <c:pt idx="379">
                  <c:v>1.1902999999999999</c:v>
                </c:pt>
                <c:pt idx="380">
                  <c:v>1.1926000000000001</c:v>
                </c:pt>
                <c:pt idx="381">
                  <c:v>1.1950000000000001</c:v>
                </c:pt>
                <c:pt idx="382">
                  <c:v>1.1973</c:v>
                </c:pt>
                <c:pt idx="383">
                  <c:v>1.1996</c:v>
                </c:pt>
                <c:pt idx="384">
                  <c:v>1.202</c:v>
                </c:pt>
                <c:pt idx="385">
                  <c:v>1.2042999999999999</c:v>
                </c:pt>
                <c:pt idx="386">
                  <c:v>1.2065999999999999</c:v>
                </c:pt>
                <c:pt idx="387">
                  <c:v>1.2090000000000001</c:v>
                </c:pt>
                <c:pt idx="388">
                  <c:v>1.2113</c:v>
                </c:pt>
                <c:pt idx="389">
                  <c:v>1.2136</c:v>
                </c:pt>
                <c:pt idx="390">
                  <c:v>1.216</c:v>
                </c:pt>
                <c:pt idx="391">
                  <c:v>1.2182999999999999</c:v>
                </c:pt>
                <c:pt idx="392">
                  <c:v>1.2205999999999999</c:v>
                </c:pt>
                <c:pt idx="393">
                  <c:v>1.2230000000000001</c:v>
                </c:pt>
                <c:pt idx="394">
                  <c:v>1.2253000000000001</c:v>
                </c:pt>
                <c:pt idx="395">
                  <c:v>1.2276</c:v>
                </c:pt>
                <c:pt idx="396">
                  <c:v>1.23</c:v>
                </c:pt>
                <c:pt idx="397">
                  <c:v>1.2323</c:v>
                </c:pt>
                <c:pt idx="398">
                  <c:v>1.2346999999999999</c:v>
                </c:pt>
                <c:pt idx="399">
                  <c:v>1.2370000000000001</c:v>
                </c:pt>
                <c:pt idx="400">
                  <c:v>1.2393000000000001</c:v>
                </c:pt>
                <c:pt idx="401">
                  <c:v>1.2416</c:v>
                </c:pt>
                <c:pt idx="402">
                  <c:v>1.244</c:v>
                </c:pt>
                <c:pt idx="403">
                  <c:v>1.2463</c:v>
                </c:pt>
                <c:pt idx="404">
                  <c:v>1.2485999999999999</c:v>
                </c:pt>
                <c:pt idx="405">
                  <c:v>1.2509999999999999</c:v>
                </c:pt>
                <c:pt idx="406">
                  <c:v>1.2533000000000001</c:v>
                </c:pt>
                <c:pt idx="407">
                  <c:v>1.2557</c:v>
                </c:pt>
                <c:pt idx="408">
                  <c:v>1.258</c:v>
                </c:pt>
                <c:pt idx="409">
                  <c:v>1.2603</c:v>
                </c:pt>
                <c:pt idx="410">
                  <c:v>1.2626999999999999</c:v>
                </c:pt>
                <c:pt idx="411">
                  <c:v>1.2649999999999999</c:v>
                </c:pt>
                <c:pt idx="412">
                  <c:v>1.2673000000000001</c:v>
                </c:pt>
                <c:pt idx="413">
                  <c:v>1.2696000000000001</c:v>
                </c:pt>
                <c:pt idx="414">
                  <c:v>1.272</c:v>
                </c:pt>
                <c:pt idx="415">
                  <c:v>1.2743</c:v>
                </c:pt>
                <c:pt idx="416">
                  <c:v>1.2766</c:v>
                </c:pt>
                <c:pt idx="417">
                  <c:v>1.2789999999999999</c:v>
                </c:pt>
                <c:pt idx="418">
                  <c:v>1.2813000000000001</c:v>
                </c:pt>
                <c:pt idx="419">
                  <c:v>1.2837000000000001</c:v>
                </c:pt>
                <c:pt idx="420">
                  <c:v>1.286</c:v>
                </c:pt>
                <c:pt idx="421">
                  <c:v>1.2883</c:v>
                </c:pt>
                <c:pt idx="422">
                  <c:v>1.2907</c:v>
                </c:pt>
                <c:pt idx="423">
                  <c:v>1.2929999999999999</c:v>
                </c:pt>
                <c:pt idx="424">
                  <c:v>1.2952999999999999</c:v>
                </c:pt>
                <c:pt idx="425">
                  <c:v>1.2976000000000001</c:v>
                </c:pt>
                <c:pt idx="426">
                  <c:v>1.3</c:v>
                </c:pt>
                <c:pt idx="427">
                  <c:v>1.3023</c:v>
                </c:pt>
                <c:pt idx="428">
                  <c:v>1.3046</c:v>
                </c:pt>
                <c:pt idx="429">
                  <c:v>1.3069999999999999</c:v>
                </c:pt>
                <c:pt idx="430">
                  <c:v>1.3092999999999999</c:v>
                </c:pt>
                <c:pt idx="431">
                  <c:v>1.3117000000000001</c:v>
                </c:pt>
                <c:pt idx="432">
                  <c:v>1.3140000000000001</c:v>
                </c:pt>
                <c:pt idx="433">
                  <c:v>1.3163</c:v>
                </c:pt>
                <c:pt idx="434">
                  <c:v>1.3187</c:v>
                </c:pt>
                <c:pt idx="435">
                  <c:v>1.321</c:v>
                </c:pt>
                <c:pt idx="436">
                  <c:v>1.3232999999999999</c:v>
                </c:pt>
                <c:pt idx="437">
                  <c:v>1.3257000000000001</c:v>
                </c:pt>
                <c:pt idx="438">
                  <c:v>1.3280000000000001</c:v>
                </c:pt>
                <c:pt idx="439">
                  <c:v>1.3303</c:v>
                </c:pt>
                <c:pt idx="440">
                  <c:v>1.3327</c:v>
                </c:pt>
                <c:pt idx="441">
                  <c:v>1.335</c:v>
                </c:pt>
                <c:pt idx="442">
                  <c:v>1.3372999999999999</c:v>
                </c:pt>
                <c:pt idx="443">
                  <c:v>1.3396999999999999</c:v>
                </c:pt>
                <c:pt idx="444">
                  <c:v>1.3420000000000001</c:v>
                </c:pt>
                <c:pt idx="445">
                  <c:v>1.3443000000000001</c:v>
                </c:pt>
                <c:pt idx="446">
                  <c:v>1.3467</c:v>
                </c:pt>
                <c:pt idx="447">
                  <c:v>1.349</c:v>
                </c:pt>
                <c:pt idx="448">
                  <c:v>1.3512999999999999</c:v>
                </c:pt>
                <c:pt idx="449">
                  <c:v>1.3536999999999999</c:v>
                </c:pt>
                <c:pt idx="450">
                  <c:v>1.3560000000000001</c:v>
                </c:pt>
                <c:pt idx="451">
                  <c:v>1.3583000000000001</c:v>
                </c:pt>
                <c:pt idx="452">
                  <c:v>1.3607</c:v>
                </c:pt>
                <c:pt idx="453">
                  <c:v>1.363</c:v>
                </c:pt>
                <c:pt idx="454">
                  <c:v>1.3653</c:v>
                </c:pt>
                <c:pt idx="455">
                  <c:v>1.3676999999999999</c:v>
                </c:pt>
                <c:pt idx="456">
                  <c:v>1.37</c:v>
                </c:pt>
                <c:pt idx="457">
                  <c:v>1.3723000000000001</c:v>
                </c:pt>
                <c:pt idx="458">
                  <c:v>1.3747</c:v>
                </c:pt>
                <c:pt idx="459">
                  <c:v>1.377</c:v>
                </c:pt>
                <c:pt idx="460">
                  <c:v>1.3793</c:v>
                </c:pt>
                <c:pt idx="461">
                  <c:v>1.3816999999999999</c:v>
                </c:pt>
                <c:pt idx="462">
                  <c:v>1.3839999999999999</c:v>
                </c:pt>
                <c:pt idx="463">
                  <c:v>1.3863000000000001</c:v>
                </c:pt>
                <c:pt idx="464">
                  <c:v>1.3887</c:v>
                </c:pt>
                <c:pt idx="465">
                  <c:v>1.391</c:v>
                </c:pt>
                <c:pt idx="466">
                  <c:v>1.3934</c:v>
                </c:pt>
                <c:pt idx="467">
                  <c:v>1.3956999999999999</c:v>
                </c:pt>
              </c:numCache>
            </c:numRef>
          </c:xVal>
          <c:yVal>
            <c:numRef>
              <c:f>'LOQ0.02ngx1.5_APCI_Jul22PQ'!$B$1:$B$468</c:f>
              <c:numCache>
                <c:formatCode>General</c:formatCode>
                <c:ptCount val="468"/>
                <c:pt idx="0">
                  <c:v>15</c:v>
                </c:pt>
                <c:pt idx="1">
                  <c:v>60</c:v>
                </c:pt>
                <c:pt idx="2">
                  <c:v>90</c:v>
                </c:pt>
                <c:pt idx="3">
                  <c:v>60</c:v>
                </c:pt>
                <c:pt idx="4">
                  <c:v>15</c:v>
                </c:pt>
                <c:pt idx="5">
                  <c:v>5</c:v>
                </c:pt>
                <c:pt idx="6">
                  <c:v>20</c:v>
                </c:pt>
                <c:pt idx="7">
                  <c:v>30</c:v>
                </c:pt>
                <c:pt idx="8">
                  <c:v>20</c:v>
                </c:pt>
                <c:pt idx="9">
                  <c:v>5</c:v>
                </c:pt>
                <c:pt idx="10">
                  <c:v>1.25</c:v>
                </c:pt>
                <c:pt idx="11">
                  <c:v>5</c:v>
                </c:pt>
                <c:pt idx="12">
                  <c:v>7.5</c:v>
                </c:pt>
                <c:pt idx="13">
                  <c:v>5</c:v>
                </c:pt>
                <c:pt idx="14">
                  <c:v>1.25</c:v>
                </c:pt>
                <c:pt idx="15">
                  <c:v>2.5</c:v>
                </c:pt>
                <c:pt idx="16">
                  <c:v>10</c:v>
                </c:pt>
                <c:pt idx="17">
                  <c:v>15</c:v>
                </c:pt>
                <c:pt idx="18">
                  <c:v>10</c:v>
                </c:pt>
                <c:pt idx="19">
                  <c:v>2.5</c:v>
                </c:pt>
                <c:pt idx="20">
                  <c:v>15</c:v>
                </c:pt>
                <c:pt idx="21">
                  <c:v>60</c:v>
                </c:pt>
                <c:pt idx="22">
                  <c:v>90</c:v>
                </c:pt>
                <c:pt idx="23">
                  <c:v>60</c:v>
                </c:pt>
                <c:pt idx="24">
                  <c:v>26.25</c:v>
                </c:pt>
                <c:pt idx="25">
                  <c:v>45</c:v>
                </c:pt>
                <c:pt idx="26">
                  <c:v>67.5</c:v>
                </c:pt>
                <c:pt idx="27">
                  <c:v>45</c:v>
                </c:pt>
                <c:pt idx="28">
                  <c:v>15</c:v>
                </c:pt>
                <c:pt idx="29">
                  <c:v>15</c:v>
                </c:pt>
                <c:pt idx="30">
                  <c:v>22.5</c:v>
                </c:pt>
                <c:pt idx="31">
                  <c:v>15</c:v>
                </c:pt>
                <c:pt idx="32">
                  <c:v>7.5</c:v>
                </c:pt>
                <c:pt idx="33">
                  <c:v>15</c:v>
                </c:pt>
                <c:pt idx="34">
                  <c:v>22.5</c:v>
                </c:pt>
                <c:pt idx="35">
                  <c:v>15</c:v>
                </c:pt>
                <c:pt idx="36">
                  <c:v>3.75</c:v>
                </c:pt>
                <c:pt idx="37">
                  <c:v>6.25</c:v>
                </c:pt>
                <c:pt idx="38">
                  <c:v>25</c:v>
                </c:pt>
                <c:pt idx="39">
                  <c:v>37.5</c:v>
                </c:pt>
                <c:pt idx="40">
                  <c:v>25</c:v>
                </c:pt>
                <c:pt idx="41">
                  <c:v>6.25</c:v>
                </c:pt>
                <c:pt idx="42">
                  <c:v>5</c:v>
                </c:pt>
                <c:pt idx="43">
                  <c:v>20</c:v>
                </c:pt>
                <c:pt idx="44">
                  <c:v>41.25</c:v>
                </c:pt>
                <c:pt idx="45">
                  <c:v>65</c:v>
                </c:pt>
                <c:pt idx="46">
                  <c:v>80</c:v>
                </c:pt>
                <c:pt idx="47">
                  <c:v>75</c:v>
                </c:pt>
                <c:pt idx="48">
                  <c:v>56.25</c:v>
                </c:pt>
                <c:pt idx="49">
                  <c:v>30</c:v>
                </c:pt>
                <c:pt idx="50">
                  <c:v>10</c:v>
                </c:pt>
                <c:pt idx="51">
                  <c:v>10</c:v>
                </c:pt>
                <c:pt idx="52">
                  <c:v>15</c:v>
                </c:pt>
                <c:pt idx="53">
                  <c:v>10</c:v>
                </c:pt>
                <c:pt idx="54">
                  <c:v>5</c:v>
                </c:pt>
                <c:pt idx="55">
                  <c:v>10</c:v>
                </c:pt>
                <c:pt idx="56">
                  <c:v>17.5</c:v>
                </c:pt>
                <c:pt idx="57">
                  <c:v>27.5</c:v>
                </c:pt>
                <c:pt idx="58">
                  <c:v>55</c:v>
                </c:pt>
                <c:pt idx="59">
                  <c:v>85</c:v>
                </c:pt>
                <c:pt idx="60">
                  <c:v>77.5</c:v>
                </c:pt>
                <c:pt idx="61">
                  <c:v>37.5</c:v>
                </c:pt>
                <c:pt idx="62">
                  <c:v>17.5</c:v>
                </c:pt>
                <c:pt idx="63">
                  <c:v>40</c:v>
                </c:pt>
                <c:pt idx="64">
                  <c:v>60</c:v>
                </c:pt>
                <c:pt idx="65">
                  <c:v>40</c:v>
                </c:pt>
                <c:pt idx="66">
                  <c:v>11.25</c:v>
                </c:pt>
                <c:pt idx="67">
                  <c:v>13.75</c:v>
                </c:pt>
                <c:pt idx="68">
                  <c:v>42.5</c:v>
                </c:pt>
                <c:pt idx="69">
                  <c:v>57.5</c:v>
                </c:pt>
                <c:pt idx="70">
                  <c:v>36.25</c:v>
                </c:pt>
                <c:pt idx="71">
                  <c:v>8.75</c:v>
                </c:pt>
                <c:pt idx="72">
                  <c:v>17.5</c:v>
                </c:pt>
                <c:pt idx="73">
                  <c:v>71.25</c:v>
                </c:pt>
                <c:pt idx="74">
                  <c:v>110</c:v>
                </c:pt>
                <c:pt idx="75">
                  <c:v>82.5</c:v>
                </c:pt>
                <c:pt idx="76">
                  <c:v>42.5</c:v>
                </c:pt>
                <c:pt idx="77">
                  <c:v>31.25</c:v>
                </c:pt>
                <c:pt idx="78">
                  <c:v>20</c:v>
                </c:pt>
                <c:pt idx="79">
                  <c:v>10</c:v>
                </c:pt>
                <c:pt idx="80">
                  <c:v>20</c:v>
                </c:pt>
                <c:pt idx="81">
                  <c:v>45</c:v>
                </c:pt>
                <c:pt idx="82">
                  <c:v>80</c:v>
                </c:pt>
                <c:pt idx="83">
                  <c:v>103.75</c:v>
                </c:pt>
                <c:pt idx="84">
                  <c:v>95</c:v>
                </c:pt>
                <c:pt idx="85">
                  <c:v>67.5</c:v>
                </c:pt>
                <c:pt idx="86">
                  <c:v>35</c:v>
                </c:pt>
                <c:pt idx="87">
                  <c:v>8.75</c:v>
                </c:pt>
                <c:pt idx="88">
                  <c:v>5</c:v>
                </c:pt>
                <c:pt idx="89">
                  <c:v>20</c:v>
                </c:pt>
                <c:pt idx="90">
                  <c:v>30</c:v>
                </c:pt>
                <c:pt idx="91">
                  <c:v>22.5</c:v>
                </c:pt>
                <c:pt idx="92">
                  <c:v>15</c:v>
                </c:pt>
                <c:pt idx="93">
                  <c:v>18.75</c:v>
                </c:pt>
                <c:pt idx="94">
                  <c:v>25</c:v>
                </c:pt>
                <c:pt idx="95">
                  <c:v>25</c:v>
                </c:pt>
                <c:pt idx="96">
                  <c:v>15</c:v>
                </c:pt>
                <c:pt idx="97">
                  <c:v>23.75</c:v>
                </c:pt>
                <c:pt idx="98">
                  <c:v>80</c:v>
                </c:pt>
                <c:pt idx="99">
                  <c:v>120</c:v>
                </c:pt>
                <c:pt idx="100">
                  <c:v>80</c:v>
                </c:pt>
                <c:pt idx="101">
                  <c:v>20</c:v>
                </c:pt>
                <c:pt idx="102">
                  <c:v>7.5</c:v>
                </c:pt>
                <c:pt idx="103">
                  <c:v>35</c:v>
                </c:pt>
                <c:pt idx="104">
                  <c:v>65</c:v>
                </c:pt>
                <c:pt idx="105">
                  <c:v>60</c:v>
                </c:pt>
                <c:pt idx="106">
                  <c:v>27.5</c:v>
                </c:pt>
                <c:pt idx="107">
                  <c:v>5</c:v>
                </c:pt>
                <c:pt idx="108">
                  <c:v>11.25</c:v>
                </c:pt>
                <c:pt idx="109">
                  <c:v>45</c:v>
                </c:pt>
                <c:pt idx="110">
                  <c:v>67.5</c:v>
                </c:pt>
                <c:pt idx="111">
                  <c:v>45</c:v>
                </c:pt>
                <c:pt idx="112">
                  <c:v>11.25</c:v>
                </c:pt>
                <c:pt idx="113">
                  <c:v>18.75</c:v>
                </c:pt>
                <c:pt idx="114">
                  <c:v>75</c:v>
                </c:pt>
                <c:pt idx="115">
                  <c:v>117.5</c:v>
                </c:pt>
                <c:pt idx="116">
                  <c:v>95</c:v>
                </c:pt>
                <c:pt idx="117">
                  <c:v>50</c:v>
                </c:pt>
                <c:pt idx="118">
                  <c:v>25</c:v>
                </c:pt>
                <c:pt idx="119">
                  <c:v>12.5</c:v>
                </c:pt>
                <c:pt idx="120">
                  <c:v>16.25</c:v>
                </c:pt>
                <c:pt idx="121">
                  <c:v>56.25</c:v>
                </c:pt>
                <c:pt idx="122">
                  <c:v>110</c:v>
                </c:pt>
                <c:pt idx="123">
                  <c:v>130</c:v>
                </c:pt>
                <c:pt idx="124">
                  <c:v>151.25</c:v>
                </c:pt>
                <c:pt idx="125">
                  <c:v>213.75</c:v>
                </c:pt>
                <c:pt idx="126">
                  <c:v>227.5</c:v>
                </c:pt>
                <c:pt idx="127">
                  <c:v>143.75</c:v>
                </c:pt>
                <c:pt idx="128">
                  <c:v>78.75</c:v>
                </c:pt>
                <c:pt idx="129">
                  <c:v>97.5</c:v>
                </c:pt>
                <c:pt idx="130">
                  <c:v>118.75</c:v>
                </c:pt>
                <c:pt idx="131">
                  <c:v>96.25</c:v>
                </c:pt>
                <c:pt idx="132">
                  <c:v>77.5</c:v>
                </c:pt>
                <c:pt idx="133">
                  <c:v>95</c:v>
                </c:pt>
                <c:pt idx="134">
                  <c:v>127.5</c:v>
                </c:pt>
                <c:pt idx="135">
                  <c:v>135</c:v>
                </c:pt>
                <c:pt idx="136">
                  <c:v>98.75</c:v>
                </c:pt>
                <c:pt idx="137">
                  <c:v>61.25</c:v>
                </c:pt>
                <c:pt idx="138">
                  <c:v>78.75</c:v>
                </c:pt>
                <c:pt idx="139">
                  <c:v>110</c:v>
                </c:pt>
                <c:pt idx="140">
                  <c:v>91.25</c:v>
                </c:pt>
                <c:pt idx="141">
                  <c:v>52.5</c:v>
                </c:pt>
                <c:pt idx="142">
                  <c:v>31.25</c:v>
                </c:pt>
                <c:pt idx="143">
                  <c:v>36.25</c:v>
                </c:pt>
                <c:pt idx="144">
                  <c:v>71.25</c:v>
                </c:pt>
                <c:pt idx="145">
                  <c:v>106.25</c:v>
                </c:pt>
                <c:pt idx="146">
                  <c:v>136.25</c:v>
                </c:pt>
                <c:pt idx="147">
                  <c:v>185</c:v>
                </c:pt>
                <c:pt idx="148">
                  <c:v>235</c:v>
                </c:pt>
                <c:pt idx="149">
                  <c:v>288.75</c:v>
                </c:pt>
                <c:pt idx="150">
                  <c:v>352.5</c:v>
                </c:pt>
                <c:pt idx="151">
                  <c:v>365</c:v>
                </c:pt>
                <c:pt idx="152">
                  <c:v>313.75</c:v>
                </c:pt>
                <c:pt idx="153">
                  <c:v>293.75</c:v>
                </c:pt>
                <c:pt idx="154">
                  <c:v>395</c:v>
                </c:pt>
                <c:pt idx="155">
                  <c:v>641.25</c:v>
                </c:pt>
                <c:pt idx="156">
                  <c:v>1052.5</c:v>
                </c:pt>
                <c:pt idx="157">
                  <c:v>1717.5</c:v>
                </c:pt>
                <c:pt idx="158">
                  <c:v>2695</c:v>
                </c:pt>
                <c:pt idx="159">
                  <c:v>3545</c:v>
                </c:pt>
                <c:pt idx="160">
                  <c:v>3568.75</c:v>
                </c:pt>
                <c:pt idx="161">
                  <c:v>2987.5</c:v>
                </c:pt>
                <c:pt idx="162">
                  <c:v>2495</c:v>
                </c:pt>
                <c:pt idx="163">
                  <c:v>2161.25</c:v>
                </c:pt>
                <c:pt idx="164">
                  <c:v>1925</c:v>
                </c:pt>
                <c:pt idx="165">
                  <c:v>1798.75</c:v>
                </c:pt>
                <c:pt idx="166">
                  <c:v>1653.75</c:v>
                </c:pt>
                <c:pt idx="167">
                  <c:v>1420</c:v>
                </c:pt>
                <c:pt idx="168">
                  <c:v>1095</c:v>
                </c:pt>
                <c:pt idx="169">
                  <c:v>773.75</c:v>
                </c:pt>
                <c:pt idx="170">
                  <c:v>571.25</c:v>
                </c:pt>
                <c:pt idx="171">
                  <c:v>473.75</c:v>
                </c:pt>
                <c:pt idx="172">
                  <c:v>431.25</c:v>
                </c:pt>
                <c:pt idx="173">
                  <c:v>427.5</c:v>
                </c:pt>
                <c:pt idx="174">
                  <c:v>435</c:v>
                </c:pt>
                <c:pt idx="175">
                  <c:v>395</c:v>
                </c:pt>
                <c:pt idx="176">
                  <c:v>298.75</c:v>
                </c:pt>
                <c:pt idx="177">
                  <c:v>208.75</c:v>
                </c:pt>
                <c:pt idx="178">
                  <c:v>173.75</c:v>
                </c:pt>
                <c:pt idx="179">
                  <c:v>170</c:v>
                </c:pt>
                <c:pt idx="180">
                  <c:v>143.75</c:v>
                </c:pt>
                <c:pt idx="181">
                  <c:v>111.25</c:v>
                </c:pt>
                <c:pt idx="182">
                  <c:v>116.25</c:v>
                </c:pt>
                <c:pt idx="183">
                  <c:v>150</c:v>
                </c:pt>
                <c:pt idx="184">
                  <c:v>220</c:v>
                </c:pt>
                <c:pt idx="185">
                  <c:v>303.75</c:v>
                </c:pt>
                <c:pt idx="186">
                  <c:v>287.5</c:v>
                </c:pt>
                <c:pt idx="187">
                  <c:v>170</c:v>
                </c:pt>
                <c:pt idx="188">
                  <c:v>92.5</c:v>
                </c:pt>
                <c:pt idx="189">
                  <c:v>106.25</c:v>
                </c:pt>
                <c:pt idx="190">
                  <c:v>136.25</c:v>
                </c:pt>
                <c:pt idx="191">
                  <c:v>132.5</c:v>
                </c:pt>
                <c:pt idx="192">
                  <c:v>135</c:v>
                </c:pt>
                <c:pt idx="193">
                  <c:v>172.5</c:v>
                </c:pt>
                <c:pt idx="194">
                  <c:v>186.25</c:v>
                </c:pt>
                <c:pt idx="195">
                  <c:v>132.5</c:v>
                </c:pt>
                <c:pt idx="196">
                  <c:v>67.5</c:v>
                </c:pt>
                <c:pt idx="197">
                  <c:v>56.25</c:v>
                </c:pt>
                <c:pt idx="198">
                  <c:v>80</c:v>
                </c:pt>
                <c:pt idx="199">
                  <c:v>82.5</c:v>
                </c:pt>
                <c:pt idx="200">
                  <c:v>62.5</c:v>
                </c:pt>
                <c:pt idx="201">
                  <c:v>62.5</c:v>
                </c:pt>
                <c:pt idx="202">
                  <c:v>72.5</c:v>
                </c:pt>
                <c:pt idx="203">
                  <c:v>62.5</c:v>
                </c:pt>
                <c:pt idx="204">
                  <c:v>60</c:v>
                </c:pt>
                <c:pt idx="205">
                  <c:v>70</c:v>
                </c:pt>
                <c:pt idx="206">
                  <c:v>65</c:v>
                </c:pt>
                <c:pt idx="207">
                  <c:v>66.25</c:v>
                </c:pt>
                <c:pt idx="208">
                  <c:v>87.5</c:v>
                </c:pt>
                <c:pt idx="209">
                  <c:v>102.5</c:v>
                </c:pt>
                <c:pt idx="210">
                  <c:v>102.5</c:v>
                </c:pt>
                <c:pt idx="211">
                  <c:v>88.75</c:v>
                </c:pt>
                <c:pt idx="212">
                  <c:v>101.25</c:v>
                </c:pt>
                <c:pt idx="213">
                  <c:v>206.25</c:v>
                </c:pt>
                <c:pt idx="214">
                  <c:v>317.5</c:v>
                </c:pt>
                <c:pt idx="215">
                  <c:v>287.5</c:v>
                </c:pt>
                <c:pt idx="216">
                  <c:v>162.5</c:v>
                </c:pt>
                <c:pt idx="217">
                  <c:v>71.25</c:v>
                </c:pt>
                <c:pt idx="218">
                  <c:v>56.25</c:v>
                </c:pt>
                <c:pt idx="219">
                  <c:v>75</c:v>
                </c:pt>
                <c:pt idx="220">
                  <c:v>72.5</c:v>
                </c:pt>
                <c:pt idx="221">
                  <c:v>65</c:v>
                </c:pt>
                <c:pt idx="222">
                  <c:v>87.5</c:v>
                </c:pt>
                <c:pt idx="223">
                  <c:v>135</c:v>
                </c:pt>
                <c:pt idx="224">
                  <c:v>157.5</c:v>
                </c:pt>
                <c:pt idx="225">
                  <c:v>120</c:v>
                </c:pt>
                <c:pt idx="226">
                  <c:v>73.75</c:v>
                </c:pt>
                <c:pt idx="227">
                  <c:v>53.75</c:v>
                </c:pt>
                <c:pt idx="228">
                  <c:v>46.25</c:v>
                </c:pt>
                <c:pt idx="229">
                  <c:v>67.5</c:v>
                </c:pt>
                <c:pt idx="230">
                  <c:v>120</c:v>
                </c:pt>
                <c:pt idx="231">
                  <c:v>165</c:v>
                </c:pt>
                <c:pt idx="232">
                  <c:v>181.25</c:v>
                </c:pt>
                <c:pt idx="233">
                  <c:v>165</c:v>
                </c:pt>
                <c:pt idx="234">
                  <c:v>116.25</c:v>
                </c:pt>
                <c:pt idx="235">
                  <c:v>70</c:v>
                </c:pt>
                <c:pt idx="236">
                  <c:v>53.75</c:v>
                </c:pt>
                <c:pt idx="237">
                  <c:v>45</c:v>
                </c:pt>
                <c:pt idx="238">
                  <c:v>26.25</c:v>
                </c:pt>
                <c:pt idx="239">
                  <c:v>8.75</c:v>
                </c:pt>
                <c:pt idx="240">
                  <c:v>23.75</c:v>
                </c:pt>
                <c:pt idx="241">
                  <c:v>93.75</c:v>
                </c:pt>
                <c:pt idx="242">
                  <c:v>171.25</c:v>
                </c:pt>
                <c:pt idx="243">
                  <c:v>197.5</c:v>
                </c:pt>
                <c:pt idx="244">
                  <c:v>173.75</c:v>
                </c:pt>
                <c:pt idx="245">
                  <c:v>123.75</c:v>
                </c:pt>
                <c:pt idx="246">
                  <c:v>80</c:v>
                </c:pt>
                <c:pt idx="247">
                  <c:v>106.25</c:v>
                </c:pt>
                <c:pt idx="248">
                  <c:v>251.25</c:v>
                </c:pt>
                <c:pt idx="249">
                  <c:v>406.25</c:v>
                </c:pt>
                <c:pt idx="250">
                  <c:v>410</c:v>
                </c:pt>
                <c:pt idx="251">
                  <c:v>283.75</c:v>
                </c:pt>
                <c:pt idx="252">
                  <c:v>143.75</c:v>
                </c:pt>
                <c:pt idx="253">
                  <c:v>67.5</c:v>
                </c:pt>
                <c:pt idx="254">
                  <c:v>56.25</c:v>
                </c:pt>
                <c:pt idx="255">
                  <c:v>56.25</c:v>
                </c:pt>
                <c:pt idx="256">
                  <c:v>56.25</c:v>
                </c:pt>
                <c:pt idx="257">
                  <c:v>60</c:v>
                </c:pt>
                <c:pt idx="258">
                  <c:v>55</c:v>
                </c:pt>
                <c:pt idx="259">
                  <c:v>52.5</c:v>
                </c:pt>
                <c:pt idx="260">
                  <c:v>60</c:v>
                </c:pt>
                <c:pt idx="261">
                  <c:v>77.5</c:v>
                </c:pt>
                <c:pt idx="262">
                  <c:v>101.25</c:v>
                </c:pt>
                <c:pt idx="263">
                  <c:v>106.25</c:v>
                </c:pt>
                <c:pt idx="264">
                  <c:v>87.5</c:v>
                </c:pt>
                <c:pt idx="265">
                  <c:v>81.25</c:v>
                </c:pt>
                <c:pt idx="266">
                  <c:v>106.25</c:v>
                </c:pt>
                <c:pt idx="267">
                  <c:v>132.5</c:v>
                </c:pt>
                <c:pt idx="268">
                  <c:v>151.25</c:v>
                </c:pt>
                <c:pt idx="269">
                  <c:v>160</c:v>
                </c:pt>
                <c:pt idx="270">
                  <c:v>120</c:v>
                </c:pt>
                <c:pt idx="271">
                  <c:v>73.75</c:v>
                </c:pt>
                <c:pt idx="272">
                  <c:v>96.25</c:v>
                </c:pt>
                <c:pt idx="273">
                  <c:v>126.25</c:v>
                </c:pt>
                <c:pt idx="274">
                  <c:v>97.5</c:v>
                </c:pt>
                <c:pt idx="275">
                  <c:v>67.5</c:v>
                </c:pt>
                <c:pt idx="276">
                  <c:v>70</c:v>
                </c:pt>
                <c:pt idx="277">
                  <c:v>61.25</c:v>
                </c:pt>
                <c:pt idx="278">
                  <c:v>32.5</c:v>
                </c:pt>
                <c:pt idx="279">
                  <c:v>18.75</c:v>
                </c:pt>
                <c:pt idx="280">
                  <c:v>43.75</c:v>
                </c:pt>
                <c:pt idx="281">
                  <c:v>106.25</c:v>
                </c:pt>
                <c:pt idx="282">
                  <c:v>150</c:v>
                </c:pt>
                <c:pt idx="283">
                  <c:v>115</c:v>
                </c:pt>
                <c:pt idx="284">
                  <c:v>48.75</c:v>
                </c:pt>
                <c:pt idx="285">
                  <c:v>35</c:v>
                </c:pt>
                <c:pt idx="286">
                  <c:v>65</c:v>
                </c:pt>
                <c:pt idx="287">
                  <c:v>78.75</c:v>
                </c:pt>
                <c:pt idx="288">
                  <c:v>67.5</c:v>
                </c:pt>
                <c:pt idx="289">
                  <c:v>61.25</c:v>
                </c:pt>
                <c:pt idx="290">
                  <c:v>60</c:v>
                </c:pt>
                <c:pt idx="291">
                  <c:v>46.25</c:v>
                </c:pt>
                <c:pt idx="292">
                  <c:v>35</c:v>
                </c:pt>
                <c:pt idx="293">
                  <c:v>55</c:v>
                </c:pt>
                <c:pt idx="294">
                  <c:v>76.25</c:v>
                </c:pt>
                <c:pt idx="295">
                  <c:v>60</c:v>
                </c:pt>
                <c:pt idx="296">
                  <c:v>41.25</c:v>
                </c:pt>
                <c:pt idx="297">
                  <c:v>41.25</c:v>
                </c:pt>
                <c:pt idx="298">
                  <c:v>33.75</c:v>
                </c:pt>
                <c:pt idx="299">
                  <c:v>23.75</c:v>
                </c:pt>
                <c:pt idx="300">
                  <c:v>33.75</c:v>
                </c:pt>
                <c:pt idx="301">
                  <c:v>48.75</c:v>
                </c:pt>
                <c:pt idx="302">
                  <c:v>40</c:v>
                </c:pt>
                <c:pt idx="303">
                  <c:v>18.75</c:v>
                </c:pt>
                <c:pt idx="304">
                  <c:v>12.5</c:v>
                </c:pt>
                <c:pt idx="305">
                  <c:v>15</c:v>
                </c:pt>
                <c:pt idx="306">
                  <c:v>12.5</c:v>
                </c:pt>
                <c:pt idx="307">
                  <c:v>12.5</c:v>
                </c:pt>
                <c:pt idx="308">
                  <c:v>26.25</c:v>
                </c:pt>
                <c:pt idx="309">
                  <c:v>58.75</c:v>
                </c:pt>
                <c:pt idx="310">
                  <c:v>96.25</c:v>
                </c:pt>
                <c:pt idx="311">
                  <c:v>118.75</c:v>
                </c:pt>
                <c:pt idx="312">
                  <c:v>118.75</c:v>
                </c:pt>
                <c:pt idx="313">
                  <c:v>87.5</c:v>
                </c:pt>
                <c:pt idx="314">
                  <c:v>41.25</c:v>
                </c:pt>
                <c:pt idx="315">
                  <c:v>21.25</c:v>
                </c:pt>
                <c:pt idx="316">
                  <c:v>42.5</c:v>
                </c:pt>
                <c:pt idx="317">
                  <c:v>83.75</c:v>
                </c:pt>
                <c:pt idx="318">
                  <c:v>105</c:v>
                </c:pt>
                <c:pt idx="319">
                  <c:v>100</c:v>
                </c:pt>
                <c:pt idx="320">
                  <c:v>116.25</c:v>
                </c:pt>
                <c:pt idx="321">
                  <c:v>165</c:v>
                </c:pt>
                <c:pt idx="322">
                  <c:v>192.5</c:v>
                </c:pt>
                <c:pt idx="323">
                  <c:v>157.5</c:v>
                </c:pt>
                <c:pt idx="324">
                  <c:v>98.75</c:v>
                </c:pt>
                <c:pt idx="325">
                  <c:v>106.25</c:v>
                </c:pt>
                <c:pt idx="326">
                  <c:v>168.75</c:v>
                </c:pt>
                <c:pt idx="327">
                  <c:v>193.75</c:v>
                </c:pt>
                <c:pt idx="328">
                  <c:v>170</c:v>
                </c:pt>
                <c:pt idx="329">
                  <c:v>131.25</c:v>
                </c:pt>
                <c:pt idx="330">
                  <c:v>100</c:v>
                </c:pt>
                <c:pt idx="331">
                  <c:v>108.75</c:v>
                </c:pt>
                <c:pt idx="332">
                  <c:v>137.5</c:v>
                </c:pt>
                <c:pt idx="333">
                  <c:v>128.75</c:v>
                </c:pt>
                <c:pt idx="334">
                  <c:v>100</c:v>
                </c:pt>
                <c:pt idx="335">
                  <c:v>85</c:v>
                </c:pt>
                <c:pt idx="336">
                  <c:v>67.5</c:v>
                </c:pt>
                <c:pt idx="337">
                  <c:v>72.5</c:v>
                </c:pt>
                <c:pt idx="338">
                  <c:v>123.75</c:v>
                </c:pt>
                <c:pt idx="339">
                  <c:v>151.25</c:v>
                </c:pt>
                <c:pt idx="340">
                  <c:v>130</c:v>
                </c:pt>
                <c:pt idx="341">
                  <c:v>137.5</c:v>
                </c:pt>
                <c:pt idx="342">
                  <c:v>175</c:v>
                </c:pt>
                <c:pt idx="343">
                  <c:v>162.5</c:v>
                </c:pt>
                <c:pt idx="344">
                  <c:v>105</c:v>
                </c:pt>
                <c:pt idx="345">
                  <c:v>70</c:v>
                </c:pt>
                <c:pt idx="346">
                  <c:v>65</c:v>
                </c:pt>
                <c:pt idx="347">
                  <c:v>53.75</c:v>
                </c:pt>
                <c:pt idx="348">
                  <c:v>31.25</c:v>
                </c:pt>
                <c:pt idx="349">
                  <c:v>40</c:v>
                </c:pt>
                <c:pt idx="350">
                  <c:v>97.5</c:v>
                </c:pt>
                <c:pt idx="351">
                  <c:v>163.75</c:v>
                </c:pt>
                <c:pt idx="352">
                  <c:v>223.75</c:v>
                </c:pt>
                <c:pt idx="353">
                  <c:v>236.25</c:v>
                </c:pt>
                <c:pt idx="354">
                  <c:v>145</c:v>
                </c:pt>
                <c:pt idx="355">
                  <c:v>46.25</c:v>
                </c:pt>
                <c:pt idx="356">
                  <c:v>40</c:v>
                </c:pt>
                <c:pt idx="357">
                  <c:v>78.75</c:v>
                </c:pt>
                <c:pt idx="358">
                  <c:v>115</c:v>
                </c:pt>
                <c:pt idx="359">
                  <c:v>122.5</c:v>
                </c:pt>
                <c:pt idx="360">
                  <c:v>81.25</c:v>
                </c:pt>
                <c:pt idx="361">
                  <c:v>43.75</c:v>
                </c:pt>
                <c:pt idx="362">
                  <c:v>43.75</c:v>
                </c:pt>
                <c:pt idx="363">
                  <c:v>53.75</c:v>
                </c:pt>
                <c:pt idx="364">
                  <c:v>63.75</c:v>
                </c:pt>
                <c:pt idx="365">
                  <c:v>67.5</c:v>
                </c:pt>
                <c:pt idx="366">
                  <c:v>60</c:v>
                </c:pt>
                <c:pt idx="367">
                  <c:v>58.75</c:v>
                </c:pt>
                <c:pt idx="368">
                  <c:v>57.5</c:v>
                </c:pt>
                <c:pt idx="369">
                  <c:v>52.5</c:v>
                </c:pt>
                <c:pt idx="370">
                  <c:v>83.75</c:v>
                </c:pt>
                <c:pt idx="371">
                  <c:v>130</c:v>
                </c:pt>
                <c:pt idx="372">
                  <c:v>133.75</c:v>
                </c:pt>
                <c:pt idx="373">
                  <c:v>130</c:v>
                </c:pt>
                <c:pt idx="374">
                  <c:v>141.25</c:v>
                </c:pt>
                <c:pt idx="375">
                  <c:v>123.75</c:v>
                </c:pt>
                <c:pt idx="376">
                  <c:v>86.25</c:v>
                </c:pt>
                <c:pt idx="377">
                  <c:v>77.5</c:v>
                </c:pt>
                <c:pt idx="378">
                  <c:v>105</c:v>
                </c:pt>
                <c:pt idx="379">
                  <c:v>123.75</c:v>
                </c:pt>
                <c:pt idx="380">
                  <c:v>97.5</c:v>
                </c:pt>
                <c:pt idx="381">
                  <c:v>57.5</c:v>
                </c:pt>
                <c:pt idx="382">
                  <c:v>47.5</c:v>
                </c:pt>
                <c:pt idx="383">
                  <c:v>75</c:v>
                </c:pt>
                <c:pt idx="384">
                  <c:v>116.25</c:v>
                </c:pt>
                <c:pt idx="385">
                  <c:v>127.5</c:v>
                </c:pt>
                <c:pt idx="386">
                  <c:v>112.5</c:v>
                </c:pt>
                <c:pt idx="387">
                  <c:v>108.75</c:v>
                </c:pt>
                <c:pt idx="388">
                  <c:v>106.25</c:v>
                </c:pt>
                <c:pt idx="389">
                  <c:v>107.5</c:v>
                </c:pt>
                <c:pt idx="390">
                  <c:v>143.75</c:v>
                </c:pt>
                <c:pt idx="391">
                  <c:v>167.5</c:v>
                </c:pt>
                <c:pt idx="392">
                  <c:v>130</c:v>
                </c:pt>
                <c:pt idx="393">
                  <c:v>82.5</c:v>
                </c:pt>
                <c:pt idx="394">
                  <c:v>65</c:v>
                </c:pt>
                <c:pt idx="395">
                  <c:v>53.75</c:v>
                </c:pt>
                <c:pt idx="396">
                  <c:v>45</c:v>
                </c:pt>
                <c:pt idx="397">
                  <c:v>73.75</c:v>
                </c:pt>
                <c:pt idx="398">
                  <c:v>115</c:v>
                </c:pt>
                <c:pt idx="399">
                  <c:v>108.75</c:v>
                </c:pt>
                <c:pt idx="400">
                  <c:v>87.5</c:v>
                </c:pt>
                <c:pt idx="401">
                  <c:v>87.5</c:v>
                </c:pt>
                <c:pt idx="402">
                  <c:v>75</c:v>
                </c:pt>
                <c:pt idx="403">
                  <c:v>50</c:v>
                </c:pt>
                <c:pt idx="404">
                  <c:v>45</c:v>
                </c:pt>
                <c:pt idx="405">
                  <c:v>55</c:v>
                </c:pt>
                <c:pt idx="406">
                  <c:v>61.25</c:v>
                </c:pt>
                <c:pt idx="407">
                  <c:v>71.25</c:v>
                </c:pt>
                <c:pt idx="408">
                  <c:v>88.75</c:v>
                </c:pt>
                <c:pt idx="409">
                  <c:v>88.75</c:v>
                </c:pt>
                <c:pt idx="410">
                  <c:v>58.75</c:v>
                </c:pt>
                <c:pt idx="411">
                  <c:v>27.5</c:v>
                </c:pt>
                <c:pt idx="412">
                  <c:v>23.75</c:v>
                </c:pt>
                <c:pt idx="413">
                  <c:v>30</c:v>
                </c:pt>
                <c:pt idx="414">
                  <c:v>22.5</c:v>
                </c:pt>
                <c:pt idx="415">
                  <c:v>16.25</c:v>
                </c:pt>
                <c:pt idx="416">
                  <c:v>20</c:v>
                </c:pt>
                <c:pt idx="417">
                  <c:v>26.25</c:v>
                </c:pt>
                <c:pt idx="418">
                  <c:v>48.75</c:v>
                </c:pt>
                <c:pt idx="419">
                  <c:v>88.75</c:v>
                </c:pt>
                <c:pt idx="420">
                  <c:v>118.75</c:v>
                </c:pt>
                <c:pt idx="421">
                  <c:v>123.75</c:v>
                </c:pt>
                <c:pt idx="422">
                  <c:v>113.75</c:v>
                </c:pt>
                <c:pt idx="423">
                  <c:v>117.5</c:v>
                </c:pt>
                <c:pt idx="424">
                  <c:v>146.25</c:v>
                </c:pt>
                <c:pt idx="425">
                  <c:v>160</c:v>
                </c:pt>
                <c:pt idx="426">
                  <c:v>122.5</c:v>
                </c:pt>
                <c:pt idx="427">
                  <c:v>71.25</c:v>
                </c:pt>
                <c:pt idx="428">
                  <c:v>90</c:v>
                </c:pt>
                <c:pt idx="429">
                  <c:v>211.25</c:v>
                </c:pt>
                <c:pt idx="430">
                  <c:v>355</c:v>
                </c:pt>
                <c:pt idx="431">
                  <c:v>402.5</c:v>
                </c:pt>
                <c:pt idx="432">
                  <c:v>330</c:v>
                </c:pt>
                <c:pt idx="433">
                  <c:v>226.25</c:v>
                </c:pt>
                <c:pt idx="434">
                  <c:v>207.5</c:v>
                </c:pt>
                <c:pt idx="435">
                  <c:v>272.5</c:v>
                </c:pt>
                <c:pt idx="436">
                  <c:v>275</c:v>
                </c:pt>
                <c:pt idx="437">
                  <c:v>191.25</c:v>
                </c:pt>
                <c:pt idx="438">
                  <c:v>160</c:v>
                </c:pt>
                <c:pt idx="439">
                  <c:v>165</c:v>
                </c:pt>
                <c:pt idx="440">
                  <c:v>126.25</c:v>
                </c:pt>
                <c:pt idx="441">
                  <c:v>116.25</c:v>
                </c:pt>
                <c:pt idx="442">
                  <c:v>141.25</c:v>
                </c:pt>
                <c:pt idx="443">
                  <c:v>140</c:v>
                </c:pt>
                <c:pt idx="444">
                  <c:v>153.75</c:v>
                </c:pt>
                <c:pt idx="445">
                  <c:v>168.75</c:v>
                </c:pt>
                <c:pt idx="446">
                  <c:v>118.75</c:v>
                </c:pt>
                <c:pt idx="447">
                  <c:v>50</c:v>
                </c:pt>
                <c:pt idx="448">
                  <c:v>27.5</c:v>
                </c:pt>
                <c:pt idx="449">
                  <c:v>33.75</c:v>
                </c:pt>
                <c:pt idx="450">
                  <c:v>33.75</c:v>
                </c:pt>
                <c:pt idx="451">
                  <c:v>41.25</c:v>
                </c:pt>
                <c:pt idx="452">
                  <c:v>81.25</c:v>
                </c:pt>
                <c:pt idx="453">
                  <c:v>127.5</c:v>
                </c:pt>
                <c:pt idx="454">
                  <c:v>150</c:v>
                </c:pt>
                <c:pt idx="455">
                  <c:v>155</c:v>
                </c:pt>
                <c:pt idx="456">
                  <c:v>151.25</c:v>
                </c:pt>
                <c:pt idx="457">
                  <c:v>147.5</c:v>
                </c:pt>
                <c:pt idx="458">
                  <c:v>137.5</c:v>
                </c:pt>
                <c:pt idx="459">
                  <c:v>111.25</c:v>
                </c:pt>
                <c:pt idx="460">
                  <c:v>96.25</c:v>
                </c:pt>
                <c:pt idx="461">
                  <c:v>100</c:v>
                </c:pt>
                <c:pt idx="462">
                  <c:v>101.25</c:v>
                </c:pt>
                <c:pt idx="463">
                  <c:v>111.25</c:v>
                </c:pt>
                <c:pt idx="464">
                  <c:v>122.5</c:v>
                </c:pt>
                <c:pt idx="465">
                  <c:v>112.5</c:v>
                </c:pt>
                <c:pt idx="466">
                  <c:v>102.5</c:v>
                </c:pt>
                <c:pt idx="467">
                  <c:v>77.5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1F-44B1-973D-7318EA319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693400"/>
        <c:axId val="459993008"/>
      </c:scatterChart>
      <c:valAx>
        <c:axId val="307693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Retention time, min</a:t>
                </a:r>
              </a:p>
            </c:rich>
          </c:tx>
          <c:layout>
            <c:manualLayout>
              <c:xMode val="edge"/>
              <c:yMode val="edge"/>
              <c:x val="0.30878741702847323"/>
              <c:y val="0.83660404698485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9993008"/>
        <c:crosses val="autoZero"/>
        <c:crossBetween val="midCat"/>
      </c:valAx>
      <c:valAx>
        <c:axId val="459993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Intensity, cps</a:t>
                </a:r>
              </a:p>
            </c:rich>
          </c:tx>
          <c:layout>
            <c:manualLayout>
              <c:xMode val="edge"/>
              <c:yMode val="edge"/>
              <c:x val="4.1128597842386461E-4"/>
              <c:y val="0.15582863582720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7693400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BA1C-CDC3-784F-A8D5-19656E3563E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F3B2-0B2F-5A41-B7C7-7767D1DA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8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MS PGothic" pitchFamily="34" charset="-128"/>
              </a:defRPr>
            </a:lvl1pPr>
          </a:lstStyle>
          <a:p>
            <a:pPr>
              <a:defRPr/>
            </a:pPr>
            <a:fld id="{2B1612C2-EE18-7E46-A25D-871B428BC608}" type="datetimeFigureOut">
              <a:rPr lang="en-US" altLang="en-US"/>
              <a:pPr>
                <a:defRPr/>
              </a:pPr>
              <a:t>10/11/2023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2125" y="696913"/>
            <a:ext cx="34861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8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07297-E7E0-CD40-9445-394739E8E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214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53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795338" algn="l" defTabSz="7953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595438" algn="l" defTabSz="7953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2395538" algn="l" defTabSz="7953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3195638" algn="l" defTabSz="7953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4000135" algn="l" defTabSz="80002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00161" algn="l" defTabSz="80002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00189" algn="l" defTabSz="80002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400214" algn="l" defTabSz="80002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183123"/>
            <a:ext cx="37307520" cy="1528064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053043"/>
            <a:ext cx="32918400" cy="1059687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FFE0-D767-1B45-9B88-369A8E280C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6719-8E36-D341-8D82-450E5F6799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336800"/>
            <a:ext cx="946404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336800"/>
            <a:ext cx="2784348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C17B-C26B-9748-A8AC-3E6063D847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DC2B-BFDD-3747-BD51-96A71425D7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942333"/>
            <a:ext cx="37856160" cy="1825751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9372573"/>
            <a:ext cx="37856160" cy="96011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750-24D5-4346-A929-4A9594A039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618-50B0-FF4B-90CB-09389D2390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36810"/>
            <a:ext cx="3785616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10759443"/>
            <a:ext cx="18568032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6032480"/>
            <a:ext cx="18568032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10759443"/>
            <a:ext cx="18659477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6032480"/>
            <a:ext cx="18659477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BF3E-16F6-444C-8622-625292C90F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322-9FD8-AF46-8065-71E2176443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4E83-79D3-1D44-9D00-5E5302D5EA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6319530"/>
            <a:ext cx="22219920" cy="311912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7CA0-71F6-4443-AE5C-3548BFEF76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6319530"/>
            <a:ext cx="22219920" cy="311912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E80B-12BE-4940-962F-0DA4BC9377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0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DEB6-231C-EE46-8CEF-F6B8DCD77F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9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4155/fmc.13.113" TargetMode="External"/><Relationship Id="rId11" Type="http://schemas.openxmlformats.org/officeDocument/2006/relationships/image" Target="../media/image8.tif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0" y="1"/>
            <a:ext cx="43891200" cy="56153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783594" y="512095"/>
            <a:ext cx="31582295" cy="237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006" tIns="80002" rIns="160006" bIns="80002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Unbound piperaquine exposure in children and pregnant women receiving dihydroartemisinin-piperaquine as malaria chemoprevention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76483" y="3410636"/>
            <a:ext cx="30238416" cy="18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006" tIns="80002" rIns="160006" bIns="80002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Usman Aslam-Mir</a:t>
            </a:r>
            <a:r>
              <a:rPr lang="en-US" sz="3600" b="1" baseline="30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Howard Hong</a:t>
            </a:r>
            <a:r>
              <a:rPr lang="en-US" sz="36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Xay Pham</a:t>
            </a:r>
            <a:r>
              <a:rPr lang="en-US" sz="36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Richard Kajubi</a:t>
            </a:r>
            <a:r>
              <a:rPr lang="en-US" sz="36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Meghan E. Whalen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Norah Mwebaza</a:t>
            </a:r>
            <a:r>
              <a:rPr lang="en-US" sz="36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Erika Wallender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Grant Dorsey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Philip J. Rosenthal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Francesca T. Aweeka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Liusheng Huang</a:t>
            </a:r>
            <a:r>
              <a:rPr lang="en-US" sz="36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600" i="1" baseline="300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University of California, San Francisco, San Francisco, CA, United States, </a:t>
            </a:r>
            <a:r>
              <a:rPr lang="en-US" sz="3600" i="1" baseline="300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Infectious Diseases Research Collaboration, Kampala, Uganda</a:t>
            </a:r>
            <a:endParaRPr lang="en-GB" altLang="en-US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1173163" y="10440988"/>
            <a:ext cx="121173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6" tIns="80002" rIns="160006" bIns="80002">
            <a:spAutoFit/>
          </a:bodyPr>
          <a:lstStyle>
            <a:lvl1pPr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 sz="3400"/>
          </a:p>
        </p:txBody>
      </p:sp>
      <p:sp>
        <p:nvSpPr>
          <p:cNvPr id="2059" name="Line 344"/>
          <p:cNvSpPr>
            <a:spLocks noChangeShapeType="1"/>
          </p:cNvSpPr>
          <p:nvPr/>
        </p:nvSpPr>
        <p:spPr bwMode="auto">
          <a:xfrm>
            <a:off x="0" y="5615375"/>
            <a:ext cx="438912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0006" tIns="80002" rIns="160006" bIns="80002" anchor="ctr"/>
          <a:lstStyle/>
          <a:p>
            <a:endParaRPr lang="en-US"/>
          </a:p>
        </p:txBody>
      </p:sp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602418" y="479126"/>
            <a:ext cx="26765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400" b="1" dirty="0">
                <a:latin typeface="Arial" charset="0"/>
              </a:rPr>
              <a:t>5496</a:t>
            </a:r>
          </a:p>
        </p:txBody>
      </p:sp>
      <p:sp>
        <p:nvSpPr>
          <p:cNvPr id="2068" name="TextBox 11"/>
          <p:cNvSpPr txBox="1">
            <a:spLocks noChangeArrowheads="1"/>
          </p:cNvSpPr>
          <p:nvPr/>
        </p:nvSpPr>
        <p:spPr bwMode="auto">
          <a:xfrm>
            <a:off x="10039350" y="24109363"/>
            <a:ext cx="13335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071" name="TextBox 15"/>
          <p:cNvSpPr txBox="1">
            <a:spLocks noChangeArrowheads="1"/>
          </p:cNvSpPr>
          <p:nvPr/>
        </p:nvSpPr>
        <p:spPr bwMode="auto">
          <a:xfrm>
            <a:off x="18308638" y="27622500"/>
            <a:ext cx="9785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072" name="TextBox 1"/>
          <p:cNvSpPr txBox="1">
            <a:spLocks noChangeArrowheads="1"/>
          </p:cNvSpPr>
          <p:nvPr/>
        </p:nvSpPr>
        <p:spPr bwMode="auto">
          <a:xfrm>
            <a:off x="21094700" y="21012150"/>
            <a:ext cx="184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073" name="TextBox 5"/>
          <p:cNvSpPr txBox="1">
            <a:spLocks noChangeArrowheads="1"/>
          </p:cNvSpPr>
          <p:nvPr/>
        </p:nvSpPr>
        <p:spPr bwMode="auto">
          <a:xfrm>
            <a:off x="11126788" y="38825488"/>
            <a:ext cx="71231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097" name="Text Box 548"/>
          <p:cNvSpPr txBox="1">
            <a:spLocks noChangeArrowheads="1"/>
          </p:cNvSpPr>
          <p:nvPr/>
        </p:nvSpPr>
        <p:spPr bwMode="auto">
          <a:xfrm>
            <a:off x="15933988" y="30826862"/>
            <a:ext cx="139585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Arial" charset="0"/>
              </a:rPr>
              <a:t>Fi</a:t>
            </a:r>
            <a:r>
              <a:rPr lang="en-US" altLang="en-US" sz="2400" b="1" dirty="0">
                <a:solidFill>
                  <a:schemeClr val="accent1"/>
                </a:solidFill>
                <a:latin typeface="Arial" charset="0"/>
              </a:rPr>
              <a:t>gure 4</a:t>
            </a:r>
            <a:r>
              <a:rPr lang="en-US" altLang="en-US" sz="2400" dirty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en-US" altLang="en-US" sz="2400" b="1" dirty="0">
                <a:latin typeface="Arial" charset="0"/>
              </a:rPr>
              <a:t>Mean plasma concentration versus time profile for PPQ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altLang="en-US" sz="2800" dirty="0">
                <a:latin typeface="Arial" charset="0"/>
              </a:rPr>
              <a:t>in children aged 32 weeks (black line), the same children aged 104 weeks (red line), and the adults (green line). Error bars represent 95% confidence interval. Top, unbound PQ; bottom, total PQ</a:t>
            </a:r>
          </a:p>
        </p:txBody>
      </p:sp>
      <p:sp>
        <p:nvSpPr>
          <p:cNvPr id="2076" name="TextBox 4"/>
          <p:cNvSpPr txBox="1">
            <a:spLocks noChangeArrowheads="1"/>
          </p:cNvSpPr>
          <p:nvPr/>
        </p:nvSpPr>
        <p:spPr bwMode="auto">
          <a:xfrm>
            <a:off x="30875288" y="11801475"/>
            <a:ext cx="184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018" y="237188"/>
            <a:ext cx="3594407" cy="1554781"/>
          </a:xfrm>
          <a:prstGeom prst="rect">
            <a:avLst/>
          </a:prstGeom>
        </p:spPr>
      </p:pic>
      <p:cxnSp>
        <p:nvCxnSpPr>
          <p:cNvPr id="122" name="Straight Arrow Connector 121"/>
          <p:cNvCxnSpPr>
            <a:cxnSpLocks noChangeShapeType="1"/>
          </p:cNvCxnSpPr>
          <p:nvPr/>
        </p:nvCxnSpPr>
        <p:spPr bwMode="auto">
          <a:xfrm flipH="1">
            <a:off x="7142075" y="16519855"/>
            <a:ext cx="527410" cy="4932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23" name="TextBox 14"/>
          <p:cNvSpPr txBox="1">
            <a:spLocks noChangeArrowheads="1"/>
          </p:cNvSpPr>
          <p:nvPr/>
        </p:nvSpPr>
        <p:spPr bwMode="auto">
          <a:xfrm>
            <a:off x="7728443" y="16201011"/>
            <a:ext cx="348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 dirty="0">
                <a:solidFill>
                  <a:schemeClr val="bg1"/>
                </a:solidFill>
                <a:latin typeface="Helvetica" charset="0"/>
              </a:rPr>
              <a:t>Childhood maturation</a:t>
            </a:r>
          </a:p>
        </p:txBody>
      </p:sp>
      <p:grpSp>
        <p:nvGrpSpPr>
          <p:cNvPr id="3" name="Group 196">
            <a:extLst>
              <a:ext uri="{FF2B5EF4-FFF2-40B4-BE49-F238E27FC236}">
                <a16:creationId xmlns:a16="http://schemas.microsoft.com/office/drawing/2014/main" id="{6046D243-2934-480F-44C2-77836C00F632}"/>
              </a:ext>
            </a:extLst>
          </p:cNvPr>
          <p:cNvGrpSpPr>
            <a:grpSpLocks/>
          </p:cNvGrpSpPr>
          <p:nvPr/>
        </p:nvGrpSpPr>
        <p:grpSpPr bwMode="auto">
          <a:xfrm>
            <a:off x="177614" y="2332375"/>
            <a:ext cx="3735388" cy="2555875"/>
            <a:chOff x="520" y="112"/>
            <a:chExt cx="2353" cy="1610"/>
          </a:xfrm>
        </p:grpSpPr>
        <p:pic>
          <p:nvPicPr>
            <p:cNvPr id="4" name="Picture 191">
              <a:extLst>
                <a:ext uri="{FF2B5EF4-FFF2-40B4-BE49-F238E27FC236}">
                  <a16:creationId xmlns:a16="http://schemas.microsoft.com/office/drawing/2014/main" id="{DF4A32B4-1E12-DB3F-422C-6E2F8EACB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0" y="112"/>
              <a:ext cx="1472" cy="1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" name="Picture 195">
              <a:extLst>
                <a:ext uri="{FF2B5EF4-FFF2-40B4-BE49-F238E27FC236}">
                  <a16:creationId xmlns:a16="http://schemas.microsoft.com/office/drawing/2014/main" id="{00E74B40-95F7-66C4-B3E6-B6A82FF51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7" y="1230"/>
              <a:ext cx="996" cy="4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6" name="Text Box 204">
            <a:extLst>
              <a:ext uri="{FF2B5EF4-FFF2-40B4-BE49-F238E27FC236}">
                <a16:creationId xmlns:a16="http://schemas.microsoft.com/office/drawing/2014/main" id="{3B7B11D8-0C8D-C84C-7E78-2AD3EBE53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205" y="3160859"/>
            <a:ext cx="7192995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Liusheng Huang, Ph.D.</a:t>
            </a:r>
          </a:p>
          <a:p>
            <a:pPr algn="r" eaLnBrk="0" hangingPunct="0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Clin. Pharm. at UCSF</a:t>
            </a:r>
          </a:p>
          <a:p>
            <a:pPr algn="r" eaLnBrk="0" hangingPunct="0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415-502-2594</a:t>
            </a:r>
          </a:p>
          <a:p>
            <a:pPr algn="r" eaLnBrk="0" hangingPunct="0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Liusheng.huang@ucsf.edu</a:t>
            </a:r>
          </a:p>
        </p:txBody>
      </p:sp>
      <p:sp>
        <p:nvSpPr>
          <p:cNvPr id="8" name="Text Box 335">
            <a:extLst>
              <a:ext uri="{FF2B5EF4-FFF2-40B4-BE49-F238E27FC236}">
                <a16:creationId xmlns:a16="http://schemas.microsoft.com/office/drawing/2014/main" id="{4370E14F-06D0-290F-2CCA-B5384537D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79" y="6702022"/>
            <a:ext cx="13764050" cy="7142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Dihydroartemisinin-piperaquine has been studied for malaria prevention due to the long elimination half-life of piperaquine (PPQ).</a:t>
            </a:r>
          </a:p>
          <a:p>
            <a:pPr marL="342900" indent="-342900" algn="just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unbound PPQ transverses biological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membranes and exerts pharmacological effects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active sites-- digestive vacuole (Yellow core  in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PPQ is protonated and trapped in the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acidic digestive vacuole</a:t>
            </a:r>
          </a:p>
          <a:p>
            <a:pPr marL="342900" indent="-342900" algn="just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action: PPQ binds to heme Fe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digestive vacuole to prevent hemozoin formation.</a:t>
            </a:r>
          </a:p>
          <a:p>
            <a:pPr algn="just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Young Children and pregnant women have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physiological conditions that may alter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drug-protein binding.</a:t>
            </a:r>
          </a:p>
          <a:p>
            <a:pPr marL="285750" indent="-285750" eaLnBrk="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previously reported a reduced exposure of </a:t>
            </a:r>
          </a:p>
          <a:p>
            <a:pPr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PPQ (protein-bound and unbound) in children and </a:t>
            </a:r>
          </a:p>
          <a:p>
            <a:pPr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women, but unbound PPQ exposure </a:t>
            </a:r>
          </a:p>
          <a:p>
            <a:pPr eaLnBrk="0" hangingPunct="0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not been studied.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F9F6E3-438D-AC5C-485C-8D8D39F60C3D}"/>
              </a:ext>
            </a:extLst>
          </p:cNvPr>
          <p:cNvGrpSpPr/>
          <p:nvPr/>
        </p:nvGrpSpPr>
        <p:grpSpPr>
          <a:xfrm>
            <a:off x="7427298" y="7207125"/>
            <a:ext cx="6846093" cy="5655040"/>
            <a:chOff x="3837782" y="4502484"/>
            <a:chExt cx="3448992" cy="2829251"/>
          </a:xfrm>
        </p:grpSpPr>
        <p:pic>
          <p:nvPicPr>
            <p:cNvPr id="10" name="Picture 9" descr="A diagram of a cell&#10;&#10;Description automatically generated">
              <a:extLst>
                <a:ext uri="{FF2B5EF4-FFF2-40B4-BE49-F238E27FC236}">
                  <a16:creationId xmlns:a16="http://schemas.microsoft.com/office/drawing/2014/main" id="{C910A031-2183-1432-561C-070954B70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782" y="4502484"/>
              <a:ext cx="3448992" cy="2829251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2FFEED1-59DD-D7AC-07D6-EA971D1000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54500" y="4966485"/>
              <a:ext cx="306388" cy="261688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732057D-669A-A467-3648-C02300DC40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91062" y="5104348"/>
              <a:ext cx="306388" cy="261688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753F43-777A-E697-3E99-7717891604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21310" y="5204753"/>
              <a:ext cx="306388" cy="261688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EC8FEE-7F9D-76EC-CA36-DE247B023470}"/>
                </a:ext>
              </a:extLst>
            </p:cNvPr>
            <p:cNvSpPr txBox="1"/>
            <p:nvPr/>
          </p:nvSpPr>
          <p:spPr>
            <a:xfrm>
              <a:off x="3990320" y="4638614"/>
              <a:ext cx="777858" cy="184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Plasma PPQ</a:t>
              </a:r>
            </a:p>
          </p:txBody>
        </p:sp>
      </p:grpSp>
      <p:sp>
        <p:nvSpPr>
          <p:cNvPr id="22" name="Rectangle 133">
            <a:extLst>
              <a:ext uri="{FF2B5EF4-FFF2-40B4-BE49-F238E27FC236}">
                <a16:creationId xmlns:a16="http://schemas.microsoft.com/office/drawing/2014/main" id="{99C05CC3-A202-3C33-BCFB-5C32E3C4D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867" y="13115000"/>
            <a:ext cx="55676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1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sites of piperaquine</a:t>
            </a:r>
          </a:p>
          <a:p>
            <a:pPr eaLnBrk="0" hangingPunct="0"/>
            <a:r>
              <a:rPr lang="en-US" sz="2000" dirty="0">
                <a:solidFill>
                  <a:srgbClr val="536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DOI:</a:t>
            </a:r>
            <a:r>
              <a:rPr lang="en-US" sz="2000" u="sng" dirty="0">
                <a:solidFill>
                  <a:srgbClr val="53647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10.4155/fmc.13.113</a:t>
            </a:r>
            <a:endParaRPr lang="en-US" sz="2000" dirty="0">
              <a:solidFill>
                <a:srgbClr val="5364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23">
            <a:extLst>
              <a:ext uri="{FF2B5EF4-FFF2-40B4-BE49-F238E27FC236}">
                <a16:creationId xmlns:a16="http://schemas.microsoft.com/office/drawing/2014/main" id="{EDED9B0B-A477-6634-8C8F-D337E25E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450" y="20819149"/>
            <a:ext cx="314747" cy="5430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24">
            <a:extLst>
              <a:ext uri="{FF2B5EF4-FFF2-40B4-BE49-F238E27FC236}">
                <a16:creationId xmlns:a16="http://schemas.microsoft.com/office/drawing/2014/main" id="{93BB700D-C1AA-8974-2510-D51D94A4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3" y="20859346"/>
            <a:ext cx="1045176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1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</a:p>
        </p:txBody>
      </p:sp>
      <p:sp>
        <p:nvSpPr>
          <p:cNvPr id="26" name="Text Box 163">
            <a:extLst>
              <a:ext uri="{FF2B5EF4-FFF2-40B4-BE49-F238E27FC236}">
                <a16:creationId xmlns:a16="http://schemas.microsoft.com/office/drawing/2014/main" id="{A886AED6-A7CC-B9BC-875C-5DD32FF22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41" y="14838283"/>
            <a:ext cx="13840833" cy="9379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20000"/>
              </a:lnSpc>
              <a:buClr>
                <a:srgbClr val="006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 design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study was a part of a large study carried out between December 2014 and May 2017 in Tororo, Uganda. Enrollment for pharmacokinetic (PK) study is shown in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019CBA-0BD2-08C2-F3FB-50992F74ADEE}"/>
              </a:ext>
            </a:extLst>
          </p:cNvPr>
          <p:cNvSpPr txBox="1"/>
          <p:nvPr/>
        </p:nvSpPr>
        <p:spPr>
          <a:xfrm>
            <a:off x="258207" y="21360428"/>
            <a:ext cx="139940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administration and PK sampling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Dihydroartemisinin-piperaquine was given once daily for 3 days at standard doses every 4 weeks or 8 weeks for malaria prevention. PK samples were collected post last dose at 0, 0.5, 1, 2, 3, 4, 6, 8, and 24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unbound and total PQ determination in venous plasma.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B53D53-684C-B31E-6E0E-7A45A7422D05}"/>
              </a:ext>
            </a:extLst>
          </p:cNvPr>
          <p:cNvGrpSpPr/>
          <p:nvPr/>
        </p:nvGrpSpPr>
        <p:grpSpPr>
          <a:xfrm>
            <a:off x="806410" y="15929993"/>
            <a:ext cx="12345386" cy="4625574"/>
            <a:chOff x="1027135" y="1390388"/>
            <a:chExt cx="8758809" cy="347071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AA96CB-E777-BBFA-11E5-762838AE09B0}"/>
                </a:ext>
              </a:extLst>
            </p:cNvPr>
            <p:cNvSpPr txBox="1"/>
            <p:nvPr/>
          </p:nvSpPr>
          <p:spPr>
            <a:xfrm>
              <a:off x="1202500" y="1390388"/>
              <a:ext cx="2417523" cy="6235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300 HIV uninfected Pregnant women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A0E22B2-27F6-53AF-E9F3-73BF1D250604}"/>
                </a:ext>
              </a:extLst>
            </p:cNvPr>
            <p:cNvSpPr txBox="1"/>
            <p:nvPr/>
          </p:nvSpPr>
          <p:spPr>
            <a:xfrm>
              <a:off x="1202500" y="2782669"/>
              <a:ext cx="2417523" cy="62352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 intensive PK </a:t>
              </a:r>
            </a:p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at 28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wk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gestation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69A8FD2-3C9A-CA92-BBD6-944402DBBA31}"/>
                </a:ext>
              </a:extLst>
            </p:cNvPr>
            <p:cNvCxnSpPr>
              <a:cxnSpLocks/>
              <a:stCxn id="60" idx="2"/>
              <a:endCxn id="68" idx="0"/>
            </p:cNvCxnSpPr>
            <p:nvPr/>
          </p:nvCxnSpPr>
          <p:spPr>
            <a:xfrm>
              <a:off x="2411262" y="2013912"/>
              <a:ext cx="0" cy="7687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478145-A628-3154-C398-80B7A890C00A}"/>
                </a:ext>
              </a:extLst>
            </p:cNvPr>
            <p:cNvSpPr txBox="1"/>
            <p:nvPr/>
          </p:nvSpPr>
          <p:spPr>
            <a:xfrm>
              <a:off x="1027135" y="4237580"/>
              <a:ext cx="2693089" cy="62352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30 intensive PK </a:t>
              </a:r>
            </a:p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Postpartum at 34-54wk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53499D9-15ED-2F11-31FD-38EE940C1066}"/>
                </a:ext>
              </a:extLst>
            </p:cNvPr>
            <p:cNvCxnSpPr>
              <a:cxnSpLocks/>
            </p:cNvCxnSpPr>
            <p:nvPr/>
          </p:nvCxnSpPr>
          <p:spPr>
            <a:xfrm>
              <a:off x="2411261" y="3441526"/>
              <a:ext cx="0" cy="7459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BEF194A-E507-6CCD-4A5D-211587B03B87}"/>
                </a:ext>
              </a:extLst>
            </p:cNvPr>
            <p:cNvCxnSpPr/>
            <p:nvPr/>
          </p:nvCxnSpPr>
          <p:spPr>
            <a:xfrm flipH="1">
              <a:off x="1866378" y="3757808"/>
              <a:ext cx="5448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CA71844-DEE3-AE61-8779-C3D4A0F3529A}"/>
                </a:ext>
              </a:extLst>
            </p:cNvPr>
            <p:cNvSpPr txBox="1"/>
            <p:nvPr/>
          </p:nvSpPr>
          <p:spPr>
            <a:xfrm>
              <a:off x="1387128" y="3575793"/>
              <a:ext cx="491568" cy="3464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- 4 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6CB74EF-0E2B-C6BC-A935-E20BD944DE6F}"/>
                </a:ext>
              </a:extLst>
            </p:cNvPr>
            <p:cNvSpPr txBox="1"/>
            <p:nvPr/>
          </p:nvSpPr>
          <p:spPr>
            <a:xfrm>
              <a:off x="2813391" y="3573142"/>
              <a:ext cx="440362" cy="3464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+ 3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E11AAA21-D25C-3537-C0C9-D3B7D21B55F9}"/>
                </a:ext>
              </a:extLst>
            </p:cNvPr>
            <p:cNvCxnSpPr>
              <a:cxnSpLocks/>
            </p:cNvCxnSpPr>
            <p:nvPr/>
          </p:nvCxnSpPr>
          <p:spPr>
            <a:xfrm>
              <a:off x="3075666" y="3942474"/>
              <a:ext cx="0" cy="2951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D78CA4F-CE8F-269B-B83F-8DDAE60BE03F}"/>
                </a:ext>
              </a:extLst>
            </p:cNvPr>
            <p:cNvGrpSpPr/>
            <p:nvPr/>
          </p:nvGrpSpPr>
          <p:grpSpPr>
            <a:xfrm>
              <a:off x="7368424" y="1392610"/>
              <a:ext cx="2417520" cy="2275268"/>
              <a:chOff x="4692955" y="1392610"/>
              <a:chExt cx="2417520" cy="227526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E781A58-6ED6-AC84-356E-51259E258E81}"/>
                  </a:ext>
                </a:extLst>
              </p:cNvPr>
              <p:cNvGrpSpPr/>
              <p:nvPr/>
            </p:nvGrpSpPr>
            <p:grpSpPr>
              <a:xfrm>
                <a:off x="4692955" y="1392610"/>
                <a:ext cx="2417520" cy="2275268"/>
                <a:chOff x="4692955" y="1392610"/>
                <a:chExt cx="2417520" cy="2275268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3FEF5A1-ED3D-81F6-E6DD-C5F796CB8B86}"/>
                    </a:ext>
                  </a:extLst>
                </p:cNvPr>
                <p:cNvSpPr txBox="1"/>
                <p:nvPr/>
              </p:nvSpPr>
              <p:spPr>
                <a:xfrm>
                  <a:off x="4692958" y="1392610"/>
                  <a:ext cx="2417517" cy="90064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200 HIV infected Pregnant women</a:t>
                  </a:r>
                </a:p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EFV-based ART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A8E0C33-1E19-B238-F27F-13B10AB8761C}"/>
                    </a:ext>
                  </a:extLst>
                </p:cNvPr>
                <p:cNvSpPr txBox="1"/>
                <p:nvPr/>
              </p:nvSpPr>
              <p:spPr>
                <a:xfrm>
                  <a:off x="4692955" y="3044354"/>
                  <a:ext cx="2417518" cy="62352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27 intensive PK </a:t>
                  </a:r>
                </a:p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at 28 </a:t>
                  </a:r>
                  <a:r>
                    <a:rPr lang="en-US" sz="2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wk</a:t>
                  </a:r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gestation</a:t>
                  </a:r>
                </a:p>
              </p:txBody>
            </p:sp>
          </p:grp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D47AACEC-435E-1315-DD74-016A17CE6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4214" y="2313003"/>
                <a:ext cx="0" cy="7459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78AE473-4077-32F3-762F-076758F43C5D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 flipV="1">
              <a:off x="3629913" y="3012781"/>
              <a:ext cx="980125" cy="126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BF8CB7E-C293-C60D-CB34-391BCA57A331}"/>
                </a:ext>
              </a:extLst>
            </p:cNvPr>
            <p:cNvSpPr txBox="1"/>
            <p:nvPr/>
          </p:nvSpPr>
          <p:spPr>
            <a:xfrm>
              <a:off x="4610038" y="2701019"/>
              <a:ext cx="2167404" cy="62352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32 intensive PK </a:t>
              </a:r>
            </a:p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Children at 32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wk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16DD969-4E60-E126-6F29-AD2CA0255192}"/>
                </a:ext>
              </a:extLst>
            </p:cNvPr>
            <p:cNvSpPr txBox="1"/>
            <p:nvPr/>
          </p:nvSpPr>
          <p:spPr>
            <a:xfrm>
              <a:off x="4491187" y="4187476"/>
              <a:ext cx="2286257" cy="62352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 intensive PK </a:t>
              </a:r>
            </a:p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Children at 104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wk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19E5C80-4701-2193-CD76-22203E5A2E10}"/>
                </a:ext>
              </a:extLst>
            </p:cNvPr>
            <p:cNvCxnSpPr>
              <a:cxnSpLocks/>
            </p:cNvCxnSpPr>
            <p:nvPr/>
          </p:nvCxnSpPr>
          <p:spPr>
            <a:xfrm>
              <a:off x="5693741" y="3395420"/>
              <a:ext cx="0" cy="756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0B31D19-F5AF-7A38-2463-014635C8D77C}"/>
                </a:ext>
              </a:extLst>
            </p:cNvPr>
            <p:cNvCxnSpPr>
              <a:cxnSpLocks/>
            </p:cNvCxnSpPr>
            <p:nvPr/>
          </p:nvCxnSpPr>
          <p:spPr>
            <a:xfrm>
              <a:off x="3661853" y="2013912"/>
              <a:ext cx="942230" cy="7080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E3D5C26-76BB-E8C3-8478-958BA16814D5}"/>
                </a:ext>
              </a:extLst>
            </p:cNvPr>
            <p:cNvCxnSpPr/>
            <p:nvPr/>
          </p:nvCxnSpPr>
          <p:spPr>
            <a:xfrm flipH="1">
              <a:off x="5161175" y="3722514"/>
              <a:ext cx="5448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BAB570E-5C07-AEF7-6349-599E98F89215}"/>
                </a:ext>
              </a:extLst>
            </p:cNvPr>
            <p:cNvSpPr txBox="1"/>
            <p:nvPr/>
          </p:nvSpPr>
          <p:spPr>
            <a:xfrm>
              <a:off x="4681925" y="3540499"/>
              <a:ext cx="491568" cy="3464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- 1  </a:t>
              </a:r>
            </a:p>
          </p:txBody>
        </p:sp>
      </p:grpSp>
      <p:sp>
        <p:nvSpPr>
          <p:cNvPr id="102" name="Text Box 136">
            <a:extLst>
              <a:ext uri="{FF2B5EF4-FFF2-40B4-BE49-F238E27FC236}">
                <a16:creationId xmlns:a16="http://schemas.microsoft.com/office/drawing/2014/main" id="{7FD0252A-F075-31F0-E7B3-3CEC8B267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59" y="23199149"/>
            <a:ext cx="13526214" cy="13811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20000"/>
              </a:lnSpc>
              <a:buClr>
                <a:srgbClr val="006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unbound PPQ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unbound PPQ was separated from plasma with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Ultracel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centrifugal filter devices (NMWL 10k), mixed with IS (PPQ-d</a:t>
            </a:r>
            <a:r>
              <a: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injected into UPLC-MS/MS system (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The calibration range was 20 – 5000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BFFB38E-94FA-BF27-A6C2-626681287F98}"/>
              </a:ext>
            </a:extLst>
          </p:cNvPr>
          <p:cNvGrpSpPr/>
          <p:nvPr/>
        </p:nvGrpSpPr>
        <p:grpSpPr>
          <a:xfrm>
            <a:off x="1862107" y="24991957"/>
            <a:ext cx="9053555" cy="6971431"/>
            <a:chOff x="7262744" y="4039712"/>
            <a:chExt cx="7392918" cy="5557725"/>
          </a:xfrm>
        </p:grpSpPr>
        <p:sp>
          <p:nvSpPr>
            <p:cNvPr id="104" name="Text Box 253">
              <a:extLst>
                <a:ext uri="{FF2B5EF4-FFF2-40B4-BE49-F238E27FC236}">
                  <a16:creationId xmlns:a16="http://schemas.microsoft.com/office/drawing/2014/main" id="{6291D843-B347-5489-D752-5E53A8456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2744" y="9229391"/>
              <a:ext cx="4791647" cy="3680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2400" b="1" dirty="0">
                  <a:solidFill>
                    <a:srgbClr val="0199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 3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unbound PPQ quantitation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55EFC4B-DCB6-E380-4CCD-5896045E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4903" y="6801236"/>
              <a:ext cx="3049297" cy="2313088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D903B8F-51C4-900A-0317-2DA61D6BF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506" y="4039712"/>
              <a:ext cx="2847914" cy="2082537"/>
            </a:xfrm>
            <a:prstGeom prst="rect">
              <a:avLst/>
            </a:prstGeom>
          </p:spPr>
        </p:pic>
        <p:pic>
          <p:nvPicPr>
            <p:cNvPr id="107" name="Picture 2" descr="MilliporeSigma Microcon-10kDa Centrifugal Filter Unit with Ultracel-10">
              <a:extLst>
                <a:ext uri="{FF2B5EF4-FFF2-40B4-BE49-F238E27FC236}">
                  <a16:creationId xmlns:a16="http://schemas.microsoft.com/office/drawing/2014/main" id="{3E55E429-8D01-4F88-472C-DFA5989DB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027" y="4116787"/>
              <a:ext cx="1645578" cy="204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5C5908E8-B593-0EB4-029A-95A16B357AC2}"/>
                </a:ext>
              </a:extLst>
            </p:cNvPr>
            <p:cNvSpPr/>
            <p:nvPr/>
          </p:nvSpPr>
          <p:spPr bwMode="auto">
            <a:xfrm>
              <a:off x="10003630" y="4889797"/>
              <a:ext cx="1070770" cy="214551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hangingPunct="0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8B752C5-8F3D-EDA6-A9BF-0033537F9276}"/>
                </a:ext>
              </a:extLst>
            </p:cNvPr>
            <p:cNvSpPr txBox="1"/>
            <p:nvPr/>
          </p:nvSpPr>
          <p:spPr>
            <a:xfrm>
              <a:off x="9681379" y="4493404"/>
              <a:ext cx="1663138" cy="294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1. 5% BAK wash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BD70880-EB88-2431-1B62-C93482A1D074}"/>
                </a:ext>
              </a:extLst>
            </p:cNvPr>
            <p:cNvSpPr txBox="1"/>
            <p:nvPr/>
          </p:nvSpPr>
          <p:spPr>
            <a:xfrm>
              <a:off x="9682716" y="5212878"/>
              <a:ext cx="1649099" cy="294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2. 100 µL plasma</a:t>
              </a:r>
            </a:p>
          </p:txBody>
        </p:sp>
        <p:sp>
          <p:nvSpPr>
            <p:cNvPr id="112" name="Arrow: Down 111">
              <a:extLst>
                <a:ext uri="{FF2B5EF4-FFF2-40B4-BE49-F238E27FC236}">
                  <a16:creationId xmlns:a16="http://schemas.microsoft.com/office/drawing/2014/main" id="{25FAA349-67F4-A83E-29EC-4AFDDF22673D}"/>
                </a:ext>
              </a:extLst>
            </p:cNvPr>
            <p:cNvSpPr/>
            <p:nvPr/>
          </p:nvSpPr>
          <p:spPr bwMode="auto">
            <a:xfrm>
              <a:off x="12824906" y="6113661"/>
              <a:ext cx="216406" cy="681275"/>
            </a:xfrm>
            <a:prstGeom prst="downArrow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hangingPunct="0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B99686C-A5D1-4DA6-5C9D-E0E17210EB21}"/>
                </a:ext>
              </a:extLst>
            </p:cNvPr>
            <p:cNvSpPr txBox="1"/>
            <p:nvPr/>
          </p:nvSpPr>
          <p:spPr>
            <a:xfrm>
              <a:off x="13041312" y="6372859"/>
              <a:ext cx="1614350" cy="294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Filtrate + IS (4:1)</a:t>
              </a:r>
            </a:p>
          </p:txBody>
        </p:sp>
        <p:graphicFrame>
          <p:nvGraphicFramePr>
            <p:cNvPr id="114" name="Chart 113">
              <a:extLst>
                <a:ext uri="{FF2B5EF4-FFF2-40B4-BE49-F238E27FC236}">
                  <a16:creationId xmlns:a16="http://schemas.microsoft.com/office/drawing/2014/main" id="{D68CCFB9-C425-0B5D-879E-F164E9932A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53530902"/>
                </p:ext>
              </p:extLst>
            </p:nvPr>
          </p:nvGraphicFramePr>
          <p:xfrm>
            <a:off x="7922987" y="6863040"/>
            <a:ext cx="3019650" cy="2248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15" name="Arrow: Left 114">
              <a:extLst>
                <a:ext uri="{FF2B5EF4-FFF2-40B4-BE49-F238E27FC236}">
                  <a16:creationId xmlns:a16="http://schemas.microsoft.com/office/drawing/2014/main" id="{CCEE2495-CD4B-EED1-7EE4-6C275EF0EB32}"/>
                </a:ext>
              </a:extLst>
            </p:cNvPr>
            <p:cNvSpPr/>
            <p:nvPr/>
          </p:nvSpPr>
          <p:spPr bwMode="auto">
            <a:xfrm>
              <a:off x="10906511" y="8112658"/>
              <a:ext cx="568615" cy="206811"/>
            </a:xfrm>
            <a:prstGeom prst="leftArrow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hangingPunct="0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Text Box 136">
            <a:extLst>
              <a:ext uri="{FF2B5EF4-FFF2-40B4-BE49-F238E27FC236}">
                <a16:creationId xmlns:a16="http://schemas.microsoft.com/office/drawing/2014/main" id="{06815EF7-6A14-DB69-85E2-CC196D810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09" y="32506972"/>
            <a:ext cx="13526214" cy="22675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indent="236538" algn="just" eaLnBrk="0" hangingPunct="0">
              <a:lnSpc>
                <a:spcPct val="120000"/>
              </a:lnSpc>
              <a:buClr>
                <a:srgbClr val="006000"/>
              </a:buClr>
              <a:buSzPct val="125000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data analysis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Noncompartmental analysis was performed with Phoenix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WinNonlin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8.3.1 (Certara, Princeton, NJ) using the linear up- log down trapezoidal rule. PK parameters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AUC</a:t>
            </a:r>
            <a:r>
              <a: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0-24h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calculated for both total and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unbund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PPQ for comparison. Fraction of unbound PPQ (f</a:t>
            </a:r>
            <a:r>
              <a: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was calculated with each paired concentration (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PPQ</a:t>
            </a:r>
            <a:r>
              <a:rPr lang="en-US" sz="24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unbound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PPQ</a:t>
            </a:r>
            <a:r>
              <a:rPr lang="en-US" sz="24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Stata version SE14.1 was used for the statistical analyses.</a:t>
            </a:r>
          </a:p>
        </p:txBody>
      </p:sp>
      <p:sp>
        <p:nvSpPr>
          <p:cNvPr id="119" name="Text Box 130">
            <a:extLst>
              <a:ext uri="{FF2B5EF4-FFF2-40B4-BE49-F238E27FC236}">
                <a16:creationId xmlns:a16="http://schemas.microsoft.com/office/drawing/2014/main" id="{6B49379E-79FF-EEDF-B352-420C604F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55" y="36302069"/>
            <a:ext cx="13131136" cy="22344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73038" indent="-3175" algn="just" eaLnBrk="0" hangingPunct="0">
              <a:lnSpc>
                <a:spcPct val="120000"/>
              </a:lnSpc>
              <a:buClr>
                <a:srgbClr val="008000"/>
              </a:buClr>
              <a:buSzPct val="150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women were older than HIV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pregnant women (p&lt;0.01) but their weights were similar, so the age difference is not expected to impact on drug-binding proteins. (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PK data for children are shown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Table 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PK data for pregnant women are shown in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3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f</a:t>
            </a:r>
            <a:r>
              <a: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shown in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6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3038" indent="-3175" eaLnBrk="0" hangingPunct="0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ECFF6B4B-920C-B981-2332-4BA10B37C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13335"/>
              </p:ext>
            </p:extLst>
          </p:nvPr>
        </p:nvGraphicFramePr>
        <p:xfrm>
          <a:off x="710395" y="39049298"/>
          <a:ext cx="13221151" cy="330060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33373">
                  <a:extLst>
                    <a:ext uri="{9D8B030D-6E8A-4147-A177-3AD203B41FA5}">
                      <a16:colId xmlns:a16="http://schemas.microsoft.com/office/drawing/2014/main" val="3837882505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3747699694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3644671643"/>
                    </a:ext>
                  </a:extLst>
                </a:gridCol>
                <a:gridCol w="2239618">
                  <a:extLst>
                    <a:ext uri="{9D8B030D-6E8A-4147-A177-3AD203B41FA5}">
                      <a16:colId xmlns:a16="http://schemas.microsoft.com/office/drawing/2014/main" val="1379004952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1482055071"/>
                    </a:ext>
                  </a:extLst>
                </a:gridCol>
                <a:gridCol w="2207604">
                  <a:extLst>
                    <a:ext uri="{9D8B030D-6E8A-4147-A177-3AD203B41FA5}">
                      <a16:colId xmlns:a16="http://schemas.microsoft.com/office/drawing/2014/main" val="3850544902"/>
                    </a:ext>
                  </a:extLst>
                </a:gridCol>
              </a:tblGrid>
              <a:tr h="35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Pregnant women at 28 </a:t>
                      </a:r>
                      <a:r>
                        <a:rPr lang="en-US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gestation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7700881"/>
                  </a:ext>
                </a:extLst>
              </a:tr>
              <a:tr h="365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en-US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(n=32)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</a:t>
                      </a:r>
                      <a:r>
                        <a:rPr lang="en-US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r>
                        <a:rPr lang="en-US" sz="2000" b="1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(n=31)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r>
                        <a:rPr lang="en-US" sz="2000" b="1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(EFV, n=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1487204"/>
                  </a:ext>
                </a:extLst>
              </a:tr>
              <a:tr h="35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</a:t>
                      </a:r>
                      <a:r>
                        <a:rPr lang="en-US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(18, 31)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(18, 43)*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(19, 32)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4767794"/>
                  </a:ext>
                </a:extLst>
              </a:tr>
              <a:tr h="365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(kg)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7.53 (6.01, 9.03)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(8.37, 12.9)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 (45.2, 83,2)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 (43.7, 72.8)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 (38.5, 72.9)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3159922"/>
                  </a:ext>
                </a:extLst>
              </a:tr>
              <a:tr h="35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(cm)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(62, 71)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(77, 89)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(150, 179)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(147, 176)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(148,174)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7073029"/>
                  </a:ext>
                </a:extLst>
              </a:tr>
              <a:tr h="35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 (13.0, 19.6)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 (13.8, 17.7)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2882910"/>
                  </a:ext>
                </a:extLst>
              </a:tr>
              <a:tr h="4379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(g/dL)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 (8.6, 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11.5 (9.7, 12.4)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(10.3, 16.8)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 (8.1, 19.2)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 (11.8, 16.3)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1550634"/>
                  </a:ext>
                </a:extLst>
              </a:tr>
              <a:tr h="35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7751857"/>
                  </a:ext>
                </a:extLst>
              </a:tr>
              <a:tr h="35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7087062"/>
                  </a:ext>
                </a:extLst>
              </a:tr>
            </a:tbl>
          </a:graphicData>
        </a:graphic>
      </p:graphicFrame>
      <p:sp>
        <p:nvSpPr>
          <p:cNvPr id="121" name="Text Box 132">
            <a:extLst>
              <a:ext uri="{FF2B5EF4-FFF2-40B4-BE49-F238E27FC236}">
                <a16:creationId xmlns:a16="http://schemas.microsoft.com/office/drawing/2014/main" id="{51A1E7B7-F60F-ACDD-CB0C-E191F045D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9630" y="13073701"/>
            <a:ext cx="235865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PK parameters  of piperaquine in pregnant women receiving dihydroartemisinin-PPQ as chemoprevention with or without concomitant EFV-based ART  </a:t>
            </a:r>
          </a:p>
        </p:txBody>
      </p:sp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BCC0120E-395E-9D20-70A3-7C46A89F1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25717"/>
              </p:ext>
            </p:extLst>
          </p:nvPr>
        </p:nvGraphicFramePr>
        <p:xfrm>
          <a:off x="16191005" y="6337658"/>
          <a:ext cx="25979074" cy="59907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13859">
                  <a:extLst>
                    <a:ext uri="{9D8B030D-6E8A-4147-A177-3AD203B41FA5}">
                      <a16:colId xmlns:a16="http://schemas.microsoft.com/office/drawing/2014/main" val="2764326978"/>
                    </a:ext>
                  </a:extLst>
                </a:gridCol>
                <a:gridCol w="4252638">
                  <a:extLst>
                    <a:ext uri="{9D8B030D-6E8A-4147-A177-3AD203B41FA5}">
                      <a16:colId xmlns:a16="http://schemas.microsoft.com/office/drawing/2014/main" val="2272389320"/>
                    </a:ext>
                  </a:extLst>
                </a:gridCol>
                <a:gridCol w="3658546">
                  <a:extLst>
                    <a:ext uri="{9D8B030D-6E8A-4147-A177-3AD203B41FA5}">
                      <a16:colId xmlns:a16="http://schemas.microsoft.com/office/drawing/2014/main" val="3792713746"/>
                    </a:ext>
                  </a:extLst>
                </a:gridCol>
                <a:gridCol w="3682635">
                  <a:extLst>
                    <a:ext uri="{9D8B030D-6E8A-4147-A177-3AD203B41FA5}">
                      <a16:colId xmlns:a16="http://schemas.microsoft.com/office/drawing/2014/main" val="250535466"/>
                    </a:ext>
                  </a:extLst>
                </a:gridCol>
                <a:gridCol w="127914">
                  <a:extLst>
                    <a:ext uri="{9D8B030D-6E8A-4147-A177-3AD203B41FA5}">
                      <a16:colId xmlns:a16="http://schemas.microsoft.com/office/drawing/2014/main" val="1321434134"/>
                    </a:ext>
                  </a:extLst>
                </a:gridCol>
                <a:gridCol w="2682201">
                  <a:extLst>
                    <a:ext uri="{9D8B030D-6E8A-4147-A177-3AD203B41FA5}">
                      <a16:colId xmlns:a16="http://schemas.microsoft.com/office/drawing/2014/main" val="3896516998"/>
                    </a:ext>
                  </a:extLst>
                </a:gridCol>
                <a:gridCol w="3204119">
                  <a:extLst>
                    <a:ext uri="{9D8B030D-6E8A-4147-A177-3AD203B41FA5}">
                      <a16:colId xmlns:a16="http://schemas.microsoft.com/office/drawing/2014/main" val="3425914201"/>
                    </a:ext>
                  </a:extLst>
                </a:gridCol>
                <a:gridCol w="3857162">
                  <a:extLst>
                    <a:ext uri="{9D8B030D-6E8A-4147-A177-3AD203B41FA5}">
                      <a16:colId xmlns:a16="http://schemas.microsoft.com/office/drawing/2014/main" val="3923291428"/>
                    </a:ext>
                  </a:extLst>
                </a:gridCol>
              </a:tblGrid>
              <a:tr h="39203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51916"/>
                  </a:ext>
                </a:extLst>
              </a:tr>
              <a:tr h="392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weeks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weeks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</a:t>
                      </a:r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/32 </a:t>
                      </a:r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week/adults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week/adults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5840071"/>
                  </a:ext>
                </a:extLst>
              </a:tr>
              <a:tr h="703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PK parameters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GM; 95%CI (n = 32)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GM; 95%CI (n = 31)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GM; 95%CI (n = 30)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GMR (p value)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GMR (p value)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GMR (p value)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9590074"/>
                  </a:ext>
                </a:extLst>
              </a:tr>
              <a:tr h="392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PPQ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437395"/>
                  </a:ext>
                </a:extLst>
              </a:tr>
              <a:tr h="392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ng/mL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 (279, 427)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(266, 359)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 (392, 630)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0.896 (0.69)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0.694 (0.0037)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0.622 (0.0002)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1174140"/>
                  </a:ext>
                </a:extLst>
              </a:tr>
              <a:tr h="392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*, </a:t>
                      </a:r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4.03 (3.06, 6.01)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4.02 (2.03, 6.05)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 (2.07, 4.03)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0.998 (0.21)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(0.0085)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 (0.41)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6474208"/>
                  </a:ext>
                </a:extLst>
              </a:tr>
              <a:tr h="392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r>
                        <a:rPr lang="en-US" sz="24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0-24h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·µg/mL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3.88 (3.24, 4.64)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 (3.04, 3.91)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 (4.41, 6.79)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0.889 (0.29)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0.709 (0.0034)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0.631 (&lt;0.0001)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5695353"/>
                  </a:ext>
                </a:extLst>
              </a:tr>
              <a:tr h="392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Unbound PPQ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0826595"/>
                  </a:ext>
                </a:extLst>
              </a:tr>
              <a:tr h="392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ng/mL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2.35 (1.84, 3.01)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 (1.90, 2.74)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 (2.29, 3.85)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0.970 (0.95)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0.791 (0.13)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0.768 (0.043)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539888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*, </a:t>
                      </a:r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3.03 (2.06, 4.42)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3.05 (2.03, 4.1)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 (3.00, 4.07)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 (0.86)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0.984 (0.83)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0.990 (0.85)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232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r>
                        <a:rPr lang="en-US" sz="24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0-24h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hr·ng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 (18.5, 28.7)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 (19.5, 27.1)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 (21.7, 36.3)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(0.978)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0.819 (0.071)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0.819 (0.041)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24926743"/>
                  </a:ext>
                </a:extLst>
              </a:tr>
              <a:tr h="703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4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(%)**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0.658 (0.618, 0.701)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0.718 (0.685, 0.753)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0.520 (0.501,0.539)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 (0.0064)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 (&lt;0.0001)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 (&lt;0.0001)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7040220"/>
                  </a:ext>
                </a:extLst>
              </a:tr>
              <a:tr h="703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/total 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0.594(0.514, 0.686)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0.666 (0.594, 0.746)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0.513 (0.469, 0.560)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 (0.22)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 (0.13)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 (0.001)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4078257"/>
                  </a:ext>
                </a:extLst>
              </a:tr>
            </a:tbl>
          </a:graphicData>
        </a:graphic>
      </p:graphicFrame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FB098ABA-C694-4ACE-722F-12B5A0B40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82411"/>
              </p:ext>
            </p:extLst>
          </p:nvPr>
        </p:nvGraphicFramePr>
        <p:xfrm>
          <a:off x="16202601" y="13651080"/>
          <a:ext cx="25967472" cy="562484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92925">
                  <a:extLst>
                    <a:ext uri="{9D8B030D-6E8A-4147-A177-3AD203B41FA5}">
                      <a16:colId xmlns:a16="http://schemas.microsoft.com/office/drawing/2014/main" val="2660322028"/>
                    </a:ext>
                  </a:extLst>
                </a:gridCol>
                <a:gridCol w="3911630">
                  <a:extLst>
                    <a:ext uri="{9D8B030D-6E8A-4147-A177-3AD203B41FA5}">
                      <a16:colId xmlns:a16="http://schemas.microsoft.com/office/drawing/2014/main" val="1460482728"/>
                    </a:ext>
                  </a:extLst>
                </a:gridCol>
                <a:gridCol w="4101480">
                  <a:extLst>
                    <a:ext uri="{9D8B030D-6E8A-4147-A177-3AD203B41FA5}">
                      <a16:colId xmlns:a16="http://schemas.microsoft.com/office/drawing/2014/main" val="1693239307"/>
                    </a:ext>
                  </a:extLst>
                </a:gridCol>
                <a:gridCol w="3997516">
                  <a:extLst>
                    <a:ext uri="{9D8B030D-6E8A-4147-A177-3AD203B41FA5}">
                      <a16:colId xmlns:a16="http://schemas.microsoft.com/office/drawing/2014/main" val="1746562296"/>
                    </a:ext>
                  </a:extLst>
                </a:gridCol>
                <a:gridCol w="103959">
                  <a:extLst>
                    <a:ext uri="{9D8B030D-6E8A-4147-A177-3AD203B41FA5}">
                      <a16:colId xmlns:a16="http://schemas.microsoft.com/office/drawing/2014/main" val="2866358140"/>
                    </a:ext>
                  </a:extLst>
                </a:gridCol>
                <a:gridCol w="3076106">
                  <a:extLst>
                    <a:ext uri="{9D8B030D-6E8A-4147-A177-3AD203B41FA5}">
                      <a16:colId xmlns:a16="http://schemas.microsoft.com/office/drawing/2014/main" val="780633989"/>
                    </a:ext>
                  </a:extLst>
                </a:gridCol>
                <a:gridCol w="3076108">
                  <a:extLst>
                    <a:ext uri="{9D8B030D-6E8A-4147-A177-3AD203B41FA5}">
                      <a16:colId xmlns:a16="http://schemas.microsoft.com/office/drawing/2014/main" val="3322627651"/>
                    </a:ext>
                  </a:extLst>
                </a:gridCol>
                <a:gridCol w="3007748">
                  <a:extLst>
                    <a:ext uri="{9D8B030D-6E8A-4147-A177-3AD203B41FA5}">
                      <a16:colId xmlns:a16="http://schemas.microsoft.com/office/drawing/2014/main" val="937354255"/>
                    </a:ext>
                  </a:extLst>
                </a:gridCol>
              </a:tblGrid>
              <a:tr h="442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Pregnant alone (P)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Preg+EFV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Non-pregnant (NP)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P/NP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Preg+EFV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Preg+EFV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/NP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3653244"/>
                  </a:ext>
                </a:extLst>
              </a:tr>
              <a:tr h="543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PK parameters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GM; 90%CI (n=31)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GM; 90%CI (n=27)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GM; 90%CI (n=30)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GMR (p value)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GMR (p value)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GMR (p value)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8643155"/>
                  </a:ext>
                </a:extLst>
              </a:tr>
              <a:tr h="442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PPQ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9378788"/>
                  </a:ext>
                </a:extLst>
              </a:tr>
              <a:tr h="543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ng/mL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 (332, 491)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(277, 400)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 (392, 630)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0.813 (0.13)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0.824 (0.067)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0.670 (&lt;0.01)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445471"/>
                  </a:ext>
                </a:extLst>
              </a:tr>
              <a:tr h="442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*, </a:t>
                      </a:r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 (3.00, 4.03)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 (2.03, 5.98)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 (2.07, 4.03)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 (0.71)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 (0.78)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 (0.65)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9677693"/>
                  </a:ext>
                </a:extLst>
              </a:tr>
              <a:tr h="401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0-24h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·µg/mL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4.58 (3.85, 5.44)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 (3.25, 4.38)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5.49 (4.42, 6.81)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 (0.11)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0.823 (0.019)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0.687 (&lt;0.01)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1820926"/>
                  </a:ext>
                </a:extLst>
              </a:tr>
              <a:tr h="442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Unbound PPQ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0737231"/>
                  </a:ext>
                </a:extLst>
              </a:tr>
              <a:tr h="543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ng/mL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 (1.83, 3.19)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 (1.88, 3.07)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 (2.29, 3.85)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0.811 (0.20)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(0.95)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0.808 (0.14)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5842609"/>
                  </a:ext>
                </a:extLst>
              </a:tr>
              <a:tr h="442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*, </a:t>
                      </a:r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3.98 (3.02, 4.03)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 (2.98, 4.07)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 (3.00, 4.07)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 (0.71)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 (0.81)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 (0.72)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0067067"/>
                  </a:ext>
                </a:extLst>
              </a:tr>
              <a:tr h="4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0-24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hr·ng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 (18.8, 29.5)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 (19.1, 30.5)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 (21.8, 36.5)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0.837 (0.12)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0.975 (0.87)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0.858 (0.13)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9417042"/>
                  </a:ext>
                </a:extLst>
              </a:tr>
              <a:tr h="40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(%)**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0.533 (0.510, 0.557)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 (0.602, 0.682)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0.520 (0.501,0.539)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 (0.66)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(&lt;0.01)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 (&lt;0.01)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7705038"/>
                  </a:ext>
                </a:extLst>
              </a:tr>
              <a:tr h="543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/total 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0.515 (0.464, 0.570)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0.640 (0.543, 0.754)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0.514(0.471, 0.562)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1.00(0.90)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 (&lt;0.01)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 (&lt;0.01)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5070362"/>
                  </a:ext>
                </a:extLst>
              </a:tr>
            </a:tbl>
          </a:graphicData>
        </a:graphic>
      </p:graphicFrame>
      <p:sp>
        <p:nvSpPr>
          <p:cNvPr id="2049" name="Text Box 327">
            <a:extLst>
              <a:ext uri="{FF2B5EF4-FFF2-40B4-BE49-F238E27FC236}">
                <a16:creationId xmlns:a16="http://schemas.microsoft.com/office/drawing/2014/main" id="{86E095D2-9B04-69E3-ABCB-17D873A8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3081" y="38561419"/>
            <a:ext cx="11846992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73038" indent="-173038" algn="just" eaLnBrk="0" hangingPunct="0">
              <a:buClr>
                <a:srgbClr val="008000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Huang et al. J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Chromatogr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2022; 2: 100042. </a:t>
            </a:r>
          </a:p>
          <a:p>
            <a:pPr marL="173038" indent="-173038" algn="just" eaLnBrk="0" hangingPunct="0">
              <a:buClr>
                <a:srgbClr val="008000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Kajubi et al. Clin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2017; 102(3): 520-528.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just" eaLnBrk="0" hangingPunct="0">
              <a:buClr>
                <a:srgbClr val="008000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Whalen et al. Clin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2019;106(6):1310-18 </a:t>
            </a:r>
          </a:p>
          <a:p>
            <a:pPr marL="173038" indent="-173038" algn="just" eaLnBrk="0" hangingPunct="0">
              <a:buClr>
                <a:srgbClr val="008000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Hong et al.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Antimicrob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Agents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Chemother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2023, 67(4): e0142722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3038" indent="-173038" algn="just" eaLnBrk="0" hangingPunct="0">
              <a:buClr>
                <a:srgbClr val="008000"/>
              </a:buClr>
              <a:buSzPct val="150000"/>
              <a:buFontTx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" name="Text Box 122">
            <a:extLst>
              <a:ext uri="{FF2B5EF4-FFF2-40B4-BE49-F238E27FC236}">
                <a16:creationId xmlns:a16="http://schemas.microsoft.com/office/drawing/2014/main" id="{1A9D844A-910B-D604-6741-C90362A1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7872" y="34735644"/>
            <a:ext cx="12042201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73038" indent="-173038" algn="just" eaLnBrk="0" hangingPunct="0">
              <a:buClr>
                <a:srgbClr val="008000"/>
              </a:buClr>
              <a:buSzPct val="150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Increased fraction of unbound PPQ in children partially compensated for reduction of total PPQ exposure. </a:t>
            </a:r>
          </a:p>
          <a:p>
            <a:pPr marL="173038" indent="-173038" algn="just" eaLnBrk="0" hangingPunct="0">
              <a:buClr>
                <a:srgbClr val="008000"/>
              </a:buClr>
              <a:buSzPct val="150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Increased fraction of unbound PPQ in the context of  efavirenz partially compensated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reduction of total PPQ exposure. Data suggest binding site replacement drug-drug interaction.</a:t>
            </a:r>
          </a:p>
          <a:p>
            <a:pPr marL="173038" indent="-173038" algn="just" eaLnBrk="0" hangingPunct="0">
              <a:buClr>
                <a:srgbClr val="008000"/>
              </a:buClr>
              <a:buSzPct val="150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Dose adjustment only based on total PPQ exposure may not be accurate</a:t>
            </a: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3996D02B-ED81-0B92-6C19-F3A5001BCC42}"/>
              </a:ext>
            </a:extLst>
          </p:cNvPr>
          <p:cNvSpPr txBox="1"/>
          <p:nvPr/>
        </p:nvSpPr>
        <p:spPr>
          <a:xfrm>
            <a:off x="30311408" y="40696225"/>
            <a:ext cx="12681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the National Institutes of Health (R21 AI153848, 4P01HD059454, R01AI117001, and P30AI022763)</a:t>
            </a:r>
          </a:p>
        </p:txBody>
      </p:sp>
      <p:sp>
        <p:nvSpPr>
          <p:cNvPr id="2056" name="AutoShape 205">
            <a:extLst>
              <a:ext uri="{FF2B5EF4-FFF2-40B4-BE49-F238E27FC236}">
                <a16:creationId xmlns:a16="http://schemas.microsoft.com/office/drawing/2014/main" id="{512E6DEC-9831-E2E5-B483-DC2FB2DEB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17" y="5822193"/>
            <a:ext cx="13670973" cy="866939"/>
          </a:xfrm>
          <a:prstGeom prst="cube">
            <a:avLst>
              <a:gd name="adj" fmla="val 25000"/>
            </a:avLst>
          </a:prstGeom>
          <a:solidFill>
            <a:srgbClr val="2799A1"/>
          </a:solidFill>
          <a:ln w="12700">
            <a:solidFill>
              <a:srgbClr val="2799A1"/>
            </a:solidFill>
            <a:miter lim="800000"/>
            <a:headEnd type="none" w="sm" len="sm"/>
            <a:tailEnd type="none" w="sm" len="sm"/>
          </a:ln>
        </p:spPr>
        <p:txBody>
          <a:bodyPr wrap="none" lIns="203186" tIns="101591" rIns="203186" bIns="101591" anchor="ctr"/>
          <a:lstStyle/>
          <a:p>
            <a:pPr algn="ctr" defTabSz="2032000" eaLnBrk="0" hangingPunct="0"/>
            <a:r>
              <a:rPr lang="en-US" sz="4000" b="1" dirty="0">
                <a:solidFill>
                  <a:srgbClr val="FEFE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060" name="AutoShape 274">
            <a:extLst>
              <a:ext uri="{FF2B5EF4-FFF2-40B4-BE49-F238E27FC236}">
                <a16:creationId xmlns:a16="http://schemas.microsoft.com/office/drawing/2014/main" id="{EE059C31-A7BC-A246-BA35-A7529DB1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79" y="13840539"/>
            <a:ext cx="13535444" cy="1005025"/>
          </a:xfrm>
          <a:prstGeom prst="cube">
            <a:avLst>
              <a:gd name="adj" fmla="val 25000"/>
            </a:avLst>
          </a:prstGeom>
          <a:solidFill>
            <a:srgbClr val="2799A1"/>
          </a:solidFill>
          <a:ln w="12700">
            <a:solidFill>
              <a:srgbClr val="2799A1"/>
            </a:solidFill>
            <a:miter lim="800000"/>
            <a:headEnd type="none" w="sm" len="sm"/>
            <a:tailEnd type="none" w="sm" len="sm"/>
          </a:ln>
        </p:spPr>
        <p:txBody>
          <a:bodyPr wrap="none" lIns="203186" tIns="101591" rIns="203186" bIns="101591" anchor="ctr"/>
          <a:lstStyle/>
          <a:p>
            <a:pPr algn="ctr" defTabSz="2032000" eaLnBrk="0" hangingPunct="0"/>
            <a:r>
              <a:rPr lang="en-US" sz="4000" b="1" dirty="0">
                <a:solidFill>
                  <a:srgbClr val="FEFE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2061" name="AutoShape 306">
            <a:extLst>
              <a:ext uri="{FF2B5EF4-FFF2-40B4-BE49-F238E27FC236}">
                <a16:creationId xmlns:a16="http://schemas.microsoft.com/office/drawing/2014/main" id="{1BA14F41-7A8A-B3E0-3573-3787F9812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71" y="35318099"/>
            <a:ext cx="13131136" cy="864347"/>
          </a:xfrm>
          <a:prstGeom prst="cube">
            <a:avLst>
              <a:gd name="adj" fmla="val 25000"/>
            </a:avLst>
          </a:prstGeom>
          <a:solidFill>
            <a:srgbClr val="2799A1"/>
          </a:solidFill>
          <a:ln w="12700">
            <a:solidFill>
              <a:srgbClr val="2799A1"/>
            </a:solidFill>
            <a:miter lim="800000"/>
            <a:headEnd type="none" w="sm" len="sm"/>
            <a:tailEnd type="none" w="sm" len="sm"/>
          </a:ln>
        </p:spPr>
        <p:txBody>
          <a:bodyPr wrap="none" lIns="203186" tIns="101591" rIns="203186" bIns="101591" anchor="ctr"/>
          <a:lstStyle/>
          <a:p>
            <a:pPr algn="ctr" defTabSz="2032000" eaLnBrk="0" hangingPunct="0"/>
            <a:r>
              <a:rPr lang="en-US" sz="4000" b="1" dirty="0">
                <a:solidFill>
                  <a:srgbClr val="FEFE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2064" name="Picture 2063" descr="A graph of a chart&#10;&#10;Description automatically generated with medium confidence">
            <a:extLst>
              <a:ext uri="{FF2B5EF4-FFF2-40B4-BE49-F238E27FC236}">
                <a16:creationId xmlns:a16="http://schemas.microsoft.com/office/drawing/2014/main" id="{6A2F558C-8DA7-A88C-3B95-380838DE9F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71" y="33233230"/>
            <a:ext cx="10671067" cy="7763885"/>
          </a:xfrm>
          <a:prstGeom prst="rect">
            <a:avLst/>
          </a:prstGeom>
        </p:spPr>
      </p:pic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F1ABDD63-5387-E59A-53EB-52369B8AF5FD}"/>
              </a:ext>
            </a:extLst>
          </p:cNvPr>
          <p:cNvGrpSpPr/>
          <p:nvPr/>
        </p:nvGrpSpPr>
        <p:grpSpPr>
          <a:xfrm>
            <a:off x="15782028" y="33956158"/>
            <a:ext cx="12950897" cy="8703230"/>
            <a:chOff x="15782028" y="33633430"/>
            <a:chExt cx="12950897" cy="8703230"/>
          </a:xfrm>
        </p:grpSpPr>
        <p:sp>
          <p:nvSpPr>
            <p:cNvPr id="126" name="Text Box 117">
              <a:extLst>
                <a:ext uri="{FF2B5EF4-FFF2-40B4-BE49-F238E27FC236}">
                  <a16:creationId xmlns:a16="http://schemas.microsoft.com/office/drawing/2014/main" id="{F7A2260E-7E5A-D243-A228-3D9137B7F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2028" y="40767000"/>
              <a:ext cx="12950897" cy="15696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199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 6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Box plot of fraction of unbound PPQ in children and pregnant women.104wk, children at 104 weeks of age; 32wk, children at 32 weeks of age; control, adult postpartum women.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Preg_EFV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HIV infected pregnant women with concomitant efavirenz-based antiretroviral therapy; Pregnant, HIV uninfected pregnant women.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69397B32-F4E4-533A-53D9-B83C081621A2}"/>
                </a:ext>
              </a:extLst>
            </p:cNvPr>
            <p:cNvSpPr txBox="1"/>
            <p:nvPr/>
          </p:nvSpPr>
          <p:spPr>
            <a:xfrm>
              <a:off x="20054609" y="33703007"/>
              <a:ext cx="15119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P&lt;0.0001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+27%</a:t>
              </a:r>
            </a:p>
          </p:txBody>
        </p:sp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9A12B869-F1B9-23A5-FC98-D6A70EDA7032}"/>
                </a:ext>
              </a:extLst>
            </p:cNvPr>
            <p:cNvSpPr txBox="1"/>
            <p:nvPr/>
          </p:nvSpPr>
          <p:spPr>
            <a:xfrm>
              <a:off x="18161626" y="33633430"/>
              <a:ext cx="15119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P&lt;0.0001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+38%</a:t>
              </a:r>
            </a:p>
          </p:txBody>
        </p:sp>
        <p:sp>
          <p:nvSpPr>
            <p:cNvPr id="2069" name="TextBox 2068">
              <a:extLst>
                <a:ext uri="{FF2B5EF4-FFF2-40B4-BE49-F238E27FC236}">
                  <a16:creationId xmlns:a16="http://schemas.microsoft.com/office/drawing/2014/main" id="{8502A173-6302-AD14-F565-7FE304887870}"/>
                </a:ext>
              </a:extLst>
            </p:cNvPr>
            <p:cNvSpPr txBox="1"/>
            <p:nvPr/>
          </p:nvSpPr>
          <p:spPr>
            <a:xfrm>
              <a:off x="23690298" y="34504897"/>
              <a:ext cx="15119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P&lt;0.0001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+23%</a:t>
              </a:r>
            </a:p>
          </p:txBody>
        </p:sp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34643300-BAEE-0D46-A923-9624AFF85CEC}"/>
                </a:ext>
              </a:extLst>
            </p:cNvPr>
            <p:cNvSpPr txBox="1"/>
            <p:nvPr/>
          </p:nvSpPr>
          <p:spPr>
            <a:xfrm>
              <a:off x="25656503" y="35425575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+3%</a:t>
              </a:r>
            </a:p>
          </p:txBody>
        </p:sp>
      </p:grpSp>
      <p:sp>
        <p:nvSpPr>
          <p:cNvPr id="2077" name="Text Box 132">
            <a:extLst>
              <a:ext uri="{FF2B5EF4-FFF2-40B4-BE49-F238E27FC236}">
                <a16:creationId xmlns:a16="http://schemas.microsoft.com/office/drawing/2014/main" id="{76B6A403-7AED-E772-D0AD-F1B9B457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4767" y="5850830"/>
            <a:ext cx="1819278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1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PK parameters  of piperaquine in children receiving dihydroartemisinin-PPQ as chemoprevention </a:t>
            </a:r>
          </a:p>
        </p:txBody>
      </p:sp>
      <p:sp>
        <p:nvSpPr>
          <p:cNvPr id="2078" name="Text Box 124">
            <a:extLst>
              <a:ext uri="{FF2B5EF4-FFF2-40B4-BE49-F238E27FC236}">
                <a16:creationId xmlns:a16="http://schemas.microsoft.com/office/drawing/2014/main" id="{AA6EAA3B-7432-7EBE-797B-165EDA17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60" y="38434198"/>
            <a:ext cx="818429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1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Demographic data  of 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 participants</a:t>
            </a:r>
          </a:p>
        </p:txBody>
      </p:sp>
      <p:pic>
        <p:nvPicPr>
          <p:cNvPr id="2079" name="Picture 2078" descr="Chart, line chart&#10;&#10;Description automatically generated">
            <a:extLst>
              <a:ext uri="{FF2B5EF4-FFF2-40B4-BE49-F238E27FC236}">
                <a16:creationId xmlns:a16="http://schemas.microsoft.com/office/drawing/2014/main" id="{A3A866F1-270F-EF84-9134-238848DDEA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081" y="19648978"/>
            <a:ext cx="8582918" cy="11399371"/>
          </a:xfrm>
          <a:prstGeom prst="rect">
            <a:avLst/>
          </a:prstGeom>
        </p:spPr>
      </p:pic>
      <p:pic>
        <p:nvPicPr>
          <p:cNvPr id="2080" name="Picture 2079" descr="Chart, line chart&#10;&#10;Description automatically generated">
            <a:extLst>
              <a:ext uri="{FF2B5EF4-FFF2-40B4-BE49-F238E27FC236}">
                <a16:creationId xmlns:a16="http://schemas.microsoft.com/office/drawing/2014/main" id="{EBFD4EB0-9A1D-A685-3429-FBD25C7252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578" y="19648807"/>
            <a:ext cx="9051306" cy="11399541"/>
          </a:xfrm>
          <a:prstGeom prst="rect">
            <a:avLst/>
          </a:prstGeom>
        </p:spPr>
      </p:pic>
      <p:sp>
        <p:nvSpPr>
          <p:cNvPr id="2081" name="Text Box 548">
            <a:extLst>
              <a:ext uri="{FF2B5EF4-FFF2-40B4-BE49-F238E27FC236}">
                <a16:creationId xmlns:a16="http://schemas.microsoft.com/office/drawing/2014/main" id="{8BA31B8A-F6F5-B52C-8EED-59890920C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7872" y="30739998"/>
            <a:ext cx="132215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Arial" charset="0"/>
              </a:rPr>
              <a:t>Fi</a:t>
            </a:r>
            <a:r>
              <a:rPr lang="en-US" altLang="en-US" sz="2400" b="1" dirty="0">
                <a:solidFill>
                  <a:schemeClr val="accent1"/>
                </a:solidFill>
                <a:latin typeface="Arial" charset="0"/>
              </a:rPr>
              <a:t>gure 5</a:t>
            </a:r>
            <a:r>
              <a:rPr lang="en-US" altLang="en-US" sz="2400" dirty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en-US" altLang="en-US" sz="2400" b="1" dirty="0">
                <a:latin typeface="Arial" charset="0"/>
              </a:rPr>
              <a:t>Mean plasma concentration versus time profile for PPQ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altLang="en-US" sz="2800" dirty="0">
                <a:latin typeface="Arial" charset="0"/>
              </a:rPr>
              <a:t>in HIV-infected pregnant women with concomitant EFV-based ART (red line), HIV-uninfected pregnant women (black line), and postpartum women (green line). Error bars represent 95% confidence interval. Top, unbound PPQ; bottom, total PPQ</a:t>
            </a:r>
          </a:p>
        </p:txBody>
      </p:sp>
      <p:sp>
        <p:nvSpPr>
          <p:cNvPr id="2086" name="AutoShape 209">
            <a:extLst>
              <a:ext uri="{FF2B5EF4-FFF2-40B4-BE49-F238E27FC236}">
                <a16:creationId xmlns:a16="http://schemas.microsoft.com/office/drawing/2014/main" id="{90C0175B-64B1-16F4-F665-0529A471F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8300" y="33479745"/>
            <a:ext cx="12381665" cy="1060086"/>
          </a:xfrm>
          <a:prstGeom prst="cube">
            <a:avLst>
              <a:gd name="adj" fmla="val 25000"/>
            </a:avLst>
          </a:prstGeom>
          <a:solidFill>
            <a:srgbClr val="2799A1"/>
          </a:solidFill>
          <a:ln w="12700">
            <a:solidFill>
              <a:srgbClr val="2799A1"/>
            </a:solidFill>
            <a:miter lim="800000"/>
            <a:headEnd type="none" w="sm" len="sm"/>
            <a:tailEnd type="none" w="sm" len="sm"/>
          </a:ln>
        </p:spPr>
        <p:txBody>
          <a:bodyPr wrap="none" lIns="203186" tIns="101591" rIns="203186" bIns="101591" anchor="ctr"/>
          <a:lstStyle/>
          <a:p>
            <a:pPr algn="ctr" defTabSz="2032000" eaLnBrk="0" hangingPunct="0"/>
            <a:r>
              <a:rPr lang="en-US" sz="4000" b="1" dirty="0">
                <a:solidFill>
                  <a:srgbClr val="FEFE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088" name="AutoShape 207">
            <a:extLst>
              <a:ext uri="{FF2B5EF4-FFF2-40B4-BE49-F238E27FC236}">
                <a16:creationId xmlns:a16="http://schemas.microsoft.com/office/drawing/2014/main" id="{9A001FD2-40FB-487F-5297-C6D1E303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7872" y="37255025"/>
            <a:ext cx="12381665" cy="1281501"/>
          </a:xfrm>
          <a:prstGeom prst="cube">
            <a:avLst>
              <a:gd name="adj" fmla="val 25000"/>
            </a:avLst>
          </a:prstGeom>
          <a:solidFill>
            <a:srgbClr val="2799A1"/>
          </a:solidFill>
          <a:ln w="12700">
            <a:solidFill>
              <a:srgbClr val="2799A1"/>
            </a:solidFill>
            <a:miter lim="800000"/>
            <a:headEnd type="none" w="sm" len="sm"/>
            <a:tailEnd type="none" w="sm" len="sm"/>
          </a:ln>
        </p:spPr>
        <p:txBody>
          <a:bodyPr wrap="none" lIns="203186" tIns="101591" rIns="203186" bIns="101591" anchor="ctr"/>
          <a:lstStyle/>
          <a:p>
            <a:pPr algn="ctr" defTabSz="2032000" eaLnBrk="0" hangingPunct="0"/>
            <a:r>
              <a:rPr lang="en-US" sz="4000" b="1" dirty="0">
                <a:solidFill>
                  <a:srgbClr val="FEFE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4802</TotalTime>
  <Words>1893</Words>
  <Application>Microsoft Office PowerPoint</Application>
  <PresentationFormat>Custom</PresentationFormat>
  <Paragraphs>280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Times</vt:lpstr>
      <vt:lpstr>Wingdings</vt:lpstr>
      <vt:lpstr>Office Theme</vt:lpstr>
      <vt:lpstr>PowerPoint Presentation</vt:lpstr>
    </vt:vector>
  </TitlesOfParts>
  <Company>Jerry Domian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Domian</dc:creator>
  <cp:lastModifiedBy>Huang, Liusheng</cp:lastModifiedBy>
  <cp:revision>149</cp:revision>
  <cp:lastPrinted>2014-10-30T23:30:00Z</cp:lastPrinted>
  <dcterms:created xsi:type="dcterms:W3CDTF">2007-10-04T12:11:21Z</dcterms:created>
  <dcterms:modified xsi:type="dcterms:W3CDTF">2023-10-11T15:36:51Z</dcterms:modified>
</cp:coreProperties>
</file>