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35661600" cy="18288000"/>
  <p:notesSz cx="6858000" cy="9144000"/>
  <p:embeddedFontLst>
    <p:embeddedFont>
      <p:font typeface="Montserrat" panose="00000500000000000000" pitchFamily="2" charset="0"/>
      <p:regular r:id="rId3"/>
      <p:bold r:id="rId4"/>
      <p:italic r:id="rId5"/>
    </p:embeddedFont>
    <p:embeddedFont>
      <p:font typeface="Montserrat Bold" panose="00000800000000000000" charset="0"/>
      <p:regular r:id="rId6"/>
      <p:bold r:id="rId7"/>
    </p:embeddedFont>
    <p:embeddedFont>
      <p:font typeface="Montserrat Classic" panose="020B0604020202020204" charset="0"/>
      <p:regular r:id="rId8"/>
    </p:embeddedFont>
    <p:embeddedFont>
      <p:font typeface="Montserrat Classic Bold" panose="020B0604020202020204" charset="0"/>
      <p:regular r:id="rId9"/>
      <p:bold r:id="rId10"/>
    </p:embeddedFont>
    <p:embeddedFont>
      <p:font typeface="Montserrat Medium" panose="00000600000000000000" pitchFamily="2" charset="0"/>
      <p:regular r:id="rId11"/>
    </p:embeddedFont>
  </p:embeddedFontLst>
  <p:defaultTextStyle>
    <a:defPPr>
      <a:defRPr lang="en-US"/>
    </a:defPPr>
    <a:lvl1pPr marL="0" algn="l" defTabSz="1726189" rtl="0" eaLnBrk="1" latinLnBrk="0" hangingPunct="1">
      <a:defRPr sz="3398" kern="1200">
        <a:solidFill>
          <a:schemeClr val="tx1"/>
        </a:solidFill>
        <a:latin typeface="+mn-lt"/>
        <a:ea typeface="+mn-ea"/>
        <a:cs typeface="+mn-cs"/>
      </a:defRPr>
    </a:lvl1pPr>
    <a:lvl2pPr marL="863095" algn="l" defTabSz="1726189" rtl="0" eaLnBrk="1" latinLnBrk="0" hangingPunct="1">
      <a:defRPr sz="3398" kern="1200">
        <a:solidFill>
          <a:schemeClr val="tx1"/>
        </a:solidFill>
        <a:latin typeface="+mn-lt"/>
        <a:ea typeface="+mn-ea"/>
        <a:cs typeface="+mn-cs"/>
      </a:defRPr>
    </a:lvl2pPr>
    <a:lvl3pPr marL="1726189" algn="l" defTabSz="1726189" rtl="0" eaLnBrk="1" latinLnBrk="0" hangingPunct="1">
      <a:defRPr sz="3398" kern="1200">
        <a:solidFill>
          <a:schemeClr val="tx1"/>
        </a:solidFill>
        <a:latin typeface="+mn-lt"/>
        <a:ea typeface="+mn-ea"/>
        <a:cs typeface="+mn-cs"/>
      </a:defRPr>
    </a:lvl3pPr>
    <a:lvl4pPr marL="2589282" algn="l" defTabSz="1726189" rtl="0" eaLnBrk="1" latinLnBrk="0" hangingPunct="1">
      <a:defRPr sz="3398" kern="1200">
        <a:solidFill>
          <a:schemeClr val="tx1"/>
        </a:solidFill>
        <a:latin typeface="+mn-lt"/>
        <a:ea typeface="+mn-ea"/>
        <a:cs typeface="+mn-cs"/>
      </a:defRPr>
    </a:lvl4pPr>
    <a:lvl5pPr marL="3452376" algn="l" defTabSz="1726189" rtl="0" eaLnBrk="1" latinLnBrk="0" hangingPunct="1">
      <a:defRPr sz="3398" kern="1200">
        <a:solidFill>
          <a:schemeClr val="tx1"/>
        </a:solidFill>
        <a:latin typeface="+mn-lt"/>
        <a:ea typeface="+mn-ea"/>
        <a:cs typeface="+mn-cs"/>
      </a:defRPr>
    </a:lvl5pPr>
    <a:lvl6pPr marL="4315471" algn="l" defTabSz="1726189" rtl="0" eaLnBrk="1" latinLnBrk="0" hangingPunct="1">
      <a:defRPr sz="3398" kern="1200">
        <a:solidFill>
          <a:schemeClr val="tx1"/>
        </a:solidFill>
        <a:latin typeface="+mn-lt"/>
        <a:ea typeface="+mn-ea"/>
        <a:cs typeface="+mn-cs"/>
      </a:defRPr>
    </a:lvl6pPr>
    <a:lvl7pPr marL="5178565" algn="l" defTabSz="1726189" rtl="0" eaLnBrk="1" latinLnBrk="0" hangingPunct="1">
      <a:defRPr sz="3398" kern="1200">
        <a:solidFill>
          <a:schemeClr val="tx1"/>
        </a:solidFill>
        <a:latin typeface="+mn-lt"/>
        <a:ea typeface="+mn-ea"/>
        <a:cs typeface="+mn-cs"/>
      </a:defRPr>
    </a:lvl7pPr>
    <a:lvl8pPr marL="6041659" algn="l" defTabSz="1726189" rtl="0" eaLnBrk="1" latinLnBrk="0" hangingPunct="1">
      <a:defRPr sz="3398" kern="1200">
        <a:solidFill>
          <a:schemeClr val="tx1"/>
        </a:solidFill>
        <a:latin typeface="+mn-lt"/>
        <a:ea typeface="+mn-ea"/>
        <a:cs typeface="+mn-cs"/>
      </a:defRPr>
    </a:lvl8pPr>
    <a:lvl9pPr marL="6904754" algn="l" defTabSz="1726189" rtl="0" eaLnBrk="1" latinLnBrk="0" hangingPunct="1">
      <a:defRPr sz="339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56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9" autoAdjust="0"/>
  </p:normalViewPr>
  <p:slideViewPr>
    <p:cSldViewPr>
      <p:cViewPr varScale="1">
        <p:scale>
          <a:sx n="39" d="100"/>
          <a:sy n="39" d="100"/>
        </p:scale>
        <p:origin x="384" y="114"/>
      </p:cViewPr>
      <p:guideLst>
        <p:guide orient="horz" pos="3840"/>
        <p:guide pos="561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tableStyles" Target="tableStyles.xml"/><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7310" y="3787423"/>
            <a:ext cx="15156180" cy="2613378"/>
          </a:xfrm>
        </p:spPr>
        <p:txBody>
          <a:bodyPr/>
          <a:lstStyle/>
          <a:p>
            <a:r>
              <a:rPr lang="en-US"/>
              <a:t>Click to edit Master title style</a:t>
            </a:r>
          </a:p>
        </p:txBody>
      </p:sp>
      <p:sp>
        <p:nvSpPr>
          <p:cNvPr id="3" name="Subtitle 2"/>
          <p:cNvSpPr>
            <a:spLocks noGrp="1"/>
          </p:cNvSpPr>
          <p:nvPr>
            <p:ph type="subTitle" idx="1"/>
          </p:nvPr>
        </p:nvSpPr>
        <p:spPr>
          <a:xfrm>
            <a:off x="2674620" y="6908800"/>
            <a:ext cx="12481560" cy="3115733"/>
          </a:xfrm>
        </p:spPr>
        <p:txBody>
          <a:bodyPr/>
          <a:lstStyle>
            <a:lvl1pPr marL="0" indent="0" algn="ctr">
              <a:buNone/>
              <a:defRPr>
                <a:solidFill>
                  <a:schemeClr val="tx1">
                    <a:tint val="75000"/>
                  </a:schemeClr>
                </a:solidFill>
              </a:defRPr>
            </a:lvl1pPr>
            <a:lvl2pPr marL="812810" indent="0" algn="ctr">
              <a:buNone/>
              <a:defRPr>
                <a:solidFill>
                  <a:schemeClr val="tx1">
                    <a:tint val="75000"/>
                  </a:schemeClr>
                </a:solidFill>
              </a:defRPr>
            </a:lvl2pPr>
            <a:lvl3pPr marL="1625620" indent="0" algn="ctr">
              <a:buNone/>
              <a:defRPr>
                <a:solidFill>
                  <a:schemeClr val="tx1">
                    <a:tint val="75000"/>
                  </a:schemeClr>
                </a:solidFill>
              </a:defRPr>
            </a:lvl3pPr>
            <a:lvl4pPr marL="2438430" indent="0" algn="ctr">
              <a:buNone/>
              <a:defRPr>
                <a:solidFill>
                  <a:schemeClr val="tx1">
                    <a:tint val="75000"/>
                  </a:schemeClr>
                </a:solidFill>
              </a:defRPr>
            </a:lvl4pPr>
            <a:lvl5pPr marL="3251241" indent="0" algn="ctr">
              <a:buNone/>
              <a:defRPr>
                <a:solidFill>
                  <a:schemeClr val="tx1">
                    <a:tint val="75000"/>
                  </a:schemeClr>
                </a:solidFill>
              </a:defRPr>
            </a:lvl5pPr>
            <a:lvl6pPr marL="4064051" indent="0" algn="ctr">
              <a:buNone/>
              <a:defRPr>
                <a:solidFill>
                  <a:schemeClr val="tx1">
                    <a:tint val="75000"/>
                  </a:schemeClr>
                </a:solidFill>
              </a:defRPr>
            </a:lvl6pPr>
            <a:lvl7pPr marL="4876861" indent="0" algn="ctr">
              <a:buNone/>
              <a:defRPr>
                <a:solidFill>
                  <a:schemeClr val="tx1">
                    <a:tint val="75000"/>
                  </a:schemeClr>
                </a:solidFill>
              </a:defRPr>
            </a:lvl7pPr>
            <a:lvl8pPr marL="5689671" indent="0" algn="ctr">
              <a:buNone/>
              <a:defRPr>
                <a:solidFill>
                  <a:schemeClr val="tx1">
                    <a:tint val="75000"/>
                  </a:schemeClr>
                </a:solidFill>
              </a:defRPr>
            </a:lvl8pPr>
            <a:lvl9pPr marL="65024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927330" y="488248"/>
            <a:ext cx="4011930" cy="104027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1540" y="488248"/>
            <a:ext cx="11738610" cy="104027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08510" y="7834491"/>
            <a:ext cx="15156180" cy="2421467"/>
          </a:xfrm>
        </p:spPr>
        <p:txBody>
          <a:bodyPr anchor="t"/>
          <a:lstStyle>
            <a:lvl1pPr algn="l">
              <a:defRPr sz="7111" b="1" cap="all"/>
            </a:lvl1pPr>
          </a:lstStyle>
          <a:p>
            <a:r>
              <a:rPr lang="en-US"/>
              <a:t>Click to edit Master title style</a:t>
            </a:r>
          </a:p>
        </p:txBody>
      </p:sp>
      <p:sp>
        <p:nvSpPr>
          <p:cNvPr id="3" name="Text Placeholder 2"/>
          <p:cNvSpPr>
            <a:spLocks noGrp="1"/>
          </p:cNvSpPr>
          <p:nvPr>
            <p:ph type="body" idx="1"/>
          </p:nvPr>
        </p:nvSpPr>
        <p:spPr>
          <a:xfrm>
            <a:off x="1408510" y="5167493"/>
            <a:ext cx="15156180" cy="2666999"/>
          </a:xfrm>
        </p:spPr>
        <p:txBody>
          <a:bodyPr anchor="b"/>
          <a:lstStyle>
            <a:lvl1pPr marL="0" indent="0">
              <a:buNone/>
              <a:defRPr sz="3556">
                <a:solidFill>
                  <a:schemeClr val="tx1">
                    <a:tint val="75000"/>
                  </a:schemeClr>
                </a:solidFill>
              </a:defRPr>
            </a:lvl1pPr>
            <a:lvl2pPr marL="812810" indent="0">
              <a:buNone/>
              <a:defRPr sz="3200">
                <a:solidFill>
                  <a:schemeClr val="tx1">
                    <a:tint val="75000"/>
                  </a:schemeClr>
                </a:solidFill>
              </a:defRPr>
            </a:lvl2pPr>
            <a:lvl3pPr marL="1625620" indent="0">
              <a:buNone/>
              <a:defRPr sz="2844">
                <a:solidFill>
                  <a:schemeClr val="tx1">
                    <a:tint val="75000"/>
                  </a:schemeClr>
                </a:solidFill>
              </a:defRPr>
            </a:lvl3pPr>
            <a:lvl4pPr marL="2438430" indent="0">
              <a:buNone/>
              <a:defRPr sz="2489">
                <a:solidFill>
                  <a:schemeClr val="tx1">
                    <a:tint val="75000"/>
                  </a:schemeClr>
                </a:solidFill>
              </a:defRPr>
            </a:lvl4pPr>
            <a:lvl5pPr marL="3251241" indent="0">
              <a:buNone/>
              <a:defRPr sz="2489">
                <a:solidFill>
                  <a:schemeClr val="tx1">
                    <a:tint val="75000"/>
                  </a:schemeClr>
                </a:solidFill>
              </a:defRPr>
            </a:lvl5pPr>
            <a:lvl6pPr marL="4064051" indent="0">
              <a:buNone/>
              <a:defRPr sz="2489">
                <a:solidFill>
                  <a:schemeClr val="tx1">
                    <a:tint val="75000"/>
                  </a:schemeClr>
                </a:solidFill>
              </a:defRPr>
            </a:lvl6pPr>
            <a:lvl7pPr marL="4876861" indent="0">
              <a:buNone/>
              <a:defRPr sz="2489">
                <a:solidFill>
                  <a:schemeClr val="tx1">
                    <a:tint val="75000"/>
                  </a:schemeClr>
                </a:solidFill>
              </a:defRPr>
            </a:lvl7pPr>
            <a:lvl8pPr marL="5689671" indent="0">
              <a:buNone/>
              <a:defRPr sz="2489">
                <a:solidFill>
                  <a:schemeClr val="tx1">
                    <a:tint val="75000"/>
                  </a:schemeClr>
                </a:solidFill>
              </a:defRPr>
            </a:lvl8pPr>
            <a:lvl9pPr marL="6502481"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1540" y="2844801"/>
            <a:ext cx="7875270" cy="8046156"/>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063990" y="2844801"/>
            <a:ext cx="7875270" cy="8046156"/>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91540" y="2729091"/>
            <a:ext cx="7878367" cy="1137355"/>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891540" y="3866444"/>
            <a:ext cx="7878367" cy="7024512"/>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057802" y="2729091"/>
            <a:ext cx="7881461" cy="1137355"/>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9057802" y="3866444"/>
            <a:ext cx="7881461" cy="7024512"/>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1541" y="485422"/>
            <a:ext cx="5866210" cy="2065867"/>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6971347" y="485423"/>
            <a:ext cx="9967913" cy="10405534"/>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1541" y="2551291"/>
            <a:ext cx="5866210" cy="8339668"/>
          </a:xfrm>
        </p:spPr>
        <p:txBody>
          <a:bodyPr/>
          <a:lstStyle>
            <a:lvl1pPr marL="0" indent="0">
              <a:buNone/>
              <a:defRPr sz="2489"/>
            </a:lvl1pPr>
            <a:lvl2pPr marL="812810" indent="0">
              <a:buNone/>
              <a:defRPr sz="2133"/>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94962" y="8534400"/>
            <a:ext cx="10698480" cy="1007534"/>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3494962" y="1089378"/>
            <a:ext cx="10698480" cy="7315200"/>
          </a:xfrm>
        </p:spPr>
        <p:txBody>
          <a:bodyPr/>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p:cNvSpPr>
            <a:spLocks noGrp="1"/>
          </p:cNvSpPr>
          <p:nvPr>
            <p:ph type="body" sz="half" idx="2"/>
          </p:nvPr>
        </p:nvSpPr>
        <p:spPr>
          <a:xfrm>
            <a:off x="3494962" y="9541934"/>
            <a:ext cx="10698480" cy="1430866"/>
          </a:xfrm>
        </p:spPr>
        <p:txBody>
          <a:bodyPr/>
          <a:lstStyle>
            <a:lvl1pPr marL="0" indent="0">
              <a:buNone/>
              <a:defRPr sz="2489"/>
            </a:lvl1pPr>
            <a:lvl2pPr marL="812810" indent="0">
              <a:buNone/>
              <a:defRPr sz="2133"/>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540" y="488245"/>
            <a:ext cx="16047720" cy="203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1540" y="2844801"/>
            <a:ext cx="16047720" cy="8046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1540" y="11300181"/>
            <a:ext cx="416052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1D8BD707-D9CF-40AE-B4C6-C98DA3205C09}" type="datetimeFigureOut">
              <a:rPr lang="en-US" smtClean="0"/>
              <a:pPr/>
              <a:t>9/9/2024</a:t>
            </a:fld>
            <a:endParaRPr lang="en-US"/>
          </a:p>
        </p:txBody>
      </p:sp>
      <p:sp>
        <p:nvSpPr>
          <p:cNvPr id="5" name="Footer Placeholder 4"/>
          <p:cNvSpPr>
            <a:spLocks noGrp="1"/>
          </p:cNvSpPr>
          <p:nvPr>
            <p:ph type="ftr" sz="quarter" idx="3"/>
          </p:nvPr>
        </p:nvSpPr>
        <p:spPr>
          <a:xfrm>
            <a:off x="6092190" y="11300181"/>
            <a:ext cx="5646420"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778740" y="11300181"/>
            <a:ext cx="416052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625620" rtl="0" eaLnBrk="1" latinLnBrk="0" hangingPunct="1">
        <a:spcBef>
          <a:spcPct val="0"/>
        </a:spcBef>
        <a:buNone/>
        <a:defRPr sz="7822" kern="1200">
          <a:solidFill>
            <a:schemeClr val="tx1"/>
          </a:solidFill>
          <a:latin typeface="+mj-lt"/>
          <a:ea typeface="+mj-ea"/>
          <a:cs typeface="+mj-cs"/>
        </a:defRPr>
      </a:lvl1pPr>
    </p:titleStyle>
    <p:bodyStyle>
      <a:lvl1pPr marL="609608" indent="-609608" algn="l" defTabSz="1625620"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17" indent="-508006" algn="l" defTabSz="1625620"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25" indent="-406405" algn="l" defTabSz="1625620"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36" indent="-406405" algn="l" defTabSz="1625620"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46" indent="-406405" algn="l" defTabSz="1625620"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56" indent="-406405" algn="l" defTabSz="1625620"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66" indent="-406405" algn="l" defTabSz="1625620"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76" indent="-406405" algn="l" defTabSz="1625620"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86" indent="-406405" algn="l" defTabSz="1625620"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20" rtl="0" eaLnBrk="1" latinLnBrk="0" hangingPunct="1">
        <a:defRPr sz="3200" kern="1200">
          <a:solidFill>
            <a:schemeClr val="tx1"/>
          </a:solidFill>
          <a:latin typeface="+mn-lt"/>
          <a:ea typeface="+mn-ea"/>
          <a:cs typeface="+mn-cs"/>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50" Type="http://schemas.openxmlformats.org/officeDocument/2006/relationships/image" Target="../media/image49.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3" Type="http://schemas.openxmlformats.org/officeDocument/2006/relationships/image" Target="../media/image52.png"/><Relationship Id="rId5" Type="http://schemas.openxmlformats.org/officeDocument/2006/relationships/image" Target="../media/image4.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png"/><Relationship Id="rId52"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8" Type="http://schemas.openxmlformats.org/officeDocument/2006/relationships/image" Target="../media/image7.png"/><Relationship Id="rId51" Type="http://schemas.openxmlformats.org/officeDocument/2006/relationships/image" Target="../media/image50.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20" Type="http://schemas.openxmlformats.org/officeDocument/2006/relationships/image" Target="../media/image19.png"/><Relationship Id="rId41" Type="http://schemas.openxmlformats.org/officeDocument/2006/relationships/image" Target="../media/image40.png"/><Relationship Id="rId54"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43421" y="793177"/>
            <a:ext cx="22574759" cy="1470339"/>
          </a:xfrm>
          <a:prstGeom prst="rect">
            <a:avLst/>
          </a:prstGeom>
        </p:spPr>
        <p:txBody>
          <a:bodyPr lIns="0" tIns="0" rIns="0" bIns="0" rtlCol="0" anchor="t">
            <a:spAutoFit/>
          </a:bodyPr>
          <a:lstStyle/>
          <a:p>
            <a:pPr algn="ctr">
              <a:lnSpc>
                <a:spcPts val="5972"/>
              </a:lnSpc>
            </a:pPr>
            <a:r>
              <a:rPr lang="en-US" sz="4976">
                <a:solidFill>
                  <a:srgbClr val="052049"/>
                </a:solidFill>
                <a:latin typeface="Montserrat Classic"/>
                <a:ea typeface="Montserrat Classic"/>
                <a:cs typeface="Montserrat Classic"/>
                <a:sym typeface="Montserrat Classic"/>
              </a:rPr>
              <a:t>Breaking Down Silos and </a:t>
            </a:r>
          </a:p>
          <a:p>
            <a:pPr algn="ctr">
              <a:lnSpc>
                <a:spcPts val="5972"/>
              </a:lnSpc>
            </a:pPr>
            <a:r>
              <a:rPr lang="en-US" sz="4976">
                <a:solidFill>
                  <a:srgbClr val="052049"/>
                </a:solidFill>
                <a:latin typeface="Montserrat Classic"/>
                <a:ea typeface="Montserrat Classic"/>
                <a:cs typeface="Montserrat Classic"/>
                <a:sym typeface="Montserrat Classic"/>
              </a:rPr>
              <a:t>Creating New Paradigms for Collaborative Research</a:t>
            </a:r>
          </a:p>
        </p:txBody>
      </p:sp>
      <p:grpSp>
        <p:nvGrpSpPr>
          <p:cNvPr id="3" name="Group 3"/>
          <p:cNvGrpSpPr/>
          <p:nvPr/>
        </p:nvGrpSpPr>
        <p:grpSpPr>
          <a:xfrm>
            <a:off x="2210694" y="699811"/>
            <a:ext cx="5352898" cy="1265207"/>
            <a:chOff x="0" y="0"/>
            <a:chExt cx="4014673" cy="948905"/>
          </a:xfrm>
        </p:grpSpPr>
        <p:sp>
          <p:nvSpPr>
            <p:cNvPr id="4" name="AutoShape 4"/>
            <p:cNvSpPr/>
            <p:nvPr/>
          </p:nvSpPr>
          <p:spPr>
            <a:xfrm>
              <a:off x="3626221" y="131576"/>
              <a:ext cx="0" cy="545743"/>
            </a:xfrm>
            <a:prstGeom prst="line">
              <a:avLst/>
            </a:prstGeom>
            <a:ln w="14686" cap="rnd">
              <a:solidFill>
                <a:srgbClr val="C8D530"/>
              </a:solidFill>
              <a:prstDash val="solid"/>
              <a:headEnd type="none" w="sm" len="sm"/>
              <a:tailEnd type="none" w="sm" len="sm"/>
            </a:ln>
          </p:spPr>
          <p:txBody>
            <a:bodyPr/>
            <a:lstStyle/>
            <a:p>
              <a:endParaRPr lang="en-US" sz="6041"/>
            </a:p>
          </p:txBody>
        </p:sp>
        <p:sp>
          <p:nvSpPr>
            <p:cNvPr id="5" name="AutoShape 5"/>
            <p:cNvSpPr/>
            <p:nvPr/>
          </p:nvSpPr>
          <p:spPr>
            <a:xfrm flipH="1">
              <a:off x="3333558" y="325480"/>
              <a:ext cx="476190" cy="304084"/>
            </a:xfrm>
            <a:prstGeom prst="line">
              <a:avLst/>
            </a:prstGeom>
            <a:ln w="14686" cap="rnd">
              <a:solidFill>
                <a:srgbClr val="86509B"/>
              </a:solidFill>
              <a:prstDash val="solid"/>
              <a:headEnd type="none" w="sm" len="sm"/>
              <a:tailEnd type="none" w="sm" len="sm"/>
            </a:ln>
          </p:spPr>
          <p:txBody>
            <a:bodyPr/>
            <a:lstStyle/>
            <a:p>
              <a:endParaRPr lang="en-US" sz="6041"/>
            </a:p>
          </p:txBody>
        </p:sp>
        <p:sp>
          <p:nvSpPr>
            <p:cNvPr id="6" name="AutoShape 6"/>
            <p:cNvSpPr/>
            <p:nvPr/>
          </p:nvSpPr>
          <p:spPr>
            <a:xfrm>
              <a:off x="3421013" y="325609"/>
              <a:ext cx="473261" cy="273237"/>
            </a:xfrm>
            <a:prstGeom prst="line">
              <a:avLst/>
            </a:prstGeom>
            <a:ln w="14686" cap="rnd">
              <a:solidFill>
                <a:srgbClr val="53D1F9"/>
              </a:solidFill>
              <a:prstDash val="solid"/>
              <a:headEnd type="none" w="sm" len="sm"/>
              <a:tailEnd type="none" w="sm" len="sm"/>
            </a:ln>
          </p:spPr>
          <p:txBody>
            <a:bodyPr/>
            <a:lstStyle/>
            <a:p>
              <a:endParaRPr lang="en-US" sz="6041"/>
            </a:p>
          </p:txBody>
        </p:sp>
        <p:grpSp>
          <p:nvGrpSpPr>
            <p:cNvPr id="7" name="Group 7"/>
            <p:cNvGrpSpPr/>
            <p:nvPr/>
          </p:nvGrpSpPr>
          <p:grpSpPr>
            <a:xfrm>
              <a:off x="3226334" y="170991"/>
              <a:ext cx="233456" cy="23345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3D1F9"/>
              </a:solidFill>
            </p:spPr>
            <p:txBody>
              <a:bodyPr/>
              <a:lstStyle/>
              <a:p>
                <a:endParaRPr lang="en-US" sz="6041"/>
              </a:p>
            </p:txBody>
          </p:sp>
        </p:grpSp>
        <p:grpSp>
          <p:nvGrpSpPr>
            <p:cNvPr id="9" name="Group 9"/>
            <p:cNvGrpSpPr/>
            <p:nvPr/>
          </p:nvGrpSpPr>
          <p:grpSpPr>
            <a:xfrm>
              <a:off x="3781217" y="170991"/>
              <a:ext cx="233456" cy="233456"/>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6509B"/>
              </a:solidFill>
            </p:spPr>
            <p:txBody>
              <a:bodyPr/>
              <a:lstStyle/>
              <a:p>
                <a:endParaRPr lang="en-US" sz="6041"/>
              </a:p>
            </p:txBody>
          </p:sp>
        </p:grpSp>
        <p:grpSp>
          <p:nvGrpSpPr>
            <p:cNvPr id="11" name="Group 11"/>
            <p:cNvGrpSpPr/>
            <p:nvPr/>
          </p:nvGrpSpPr>
          <p:grpSpPr>
            <a:xfrm>
              <a:off x="3509493" y="649563"/>
              <a:ext cx="233456" cy="233456"/>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8D530"/>
              </a:solidFill>
            </p:spPr>
            <p:txBody>
              <a:bodyPr/>
              <a:lstStyle/>
              <a:p>
                <a:endParaRPr lang="en-US" sz="6041"/>
              </a:p>
            </p:txBody>
          </p:sp>
        </p:grpSp>
        <p:grpSp>
          <p:nvGrpSpPr>
            <p:cNvPr id="13" name="Group 13"/>
            <p:cNvGrpSpPr/>
            <p:nvPr/>
          </p:nvGrpSpPr>
          <p:grpSpPr>
            <a:xfrm>
              <a:off x="3580392" y="65886"/>
              <a:ext cx="87859" cy="87859"/>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8D530"/>
              </a:solidFill>
            </p:spPr>
            <p:txBody>
              <a:bodyPr/>
              <a:lstStyle/>
              <a:p>
                <a:endParaRPr lang="en-US" sz="6041"/>
              </a:p>
            </p:txBody>
          </p:sp>
        </p:grpSp>
        <p:grpSp>
          <p:nvGrpSpPr>
            <p:cNvPr id="15" name="Group 15"/>
            <p:cNvGrpSpPr/>
            <p:nvPr/>
          </p:nvGrpSpPr>
          <p:grpSpPr>
            <a:xfrm>
              <a:off x="3876271" y="572438"/>
              <a:ext cx="87859" cy="87859"/>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3D1F9"/>
              </a:solidFill>
            </p:spPr>
            <p:txBody>
              <a:bodyPr/>
              <a:lstStyle/>
              <a:p>
                <a:endParaRPr lang="en-US" sz="6041"/>
              </a:p>
            </p:txBody>
          </p:sp>
        </p:grpSp>
        <p:grpSp>
          <p:nvGrpSpPr>
            <p:cNvPr id="17" name="Group 17"/>
            <p:cNvGrpSpPr/>
            <p:nvPr/>
          </p:nvGrpSpPr>
          <p:grpSpPr>
            <a:xfrm>
              <a:off x="3257651" y="603370"/>
              <a:ext cx="87859" cy="87859"/>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6509B"/>
              </a:solidFill>
            </p:spPr>
            <p:txBody>
              <a:bodyPr/>
              <a:lstStyle/>
              <a:p>
                <a:endParaRPr lang="en-US" sz="6041"/>
              </a:p>
            </p:txBody>
          </p:sp>
        </p:grpSp>
        <p:sp>
          <p:nvSpPr>
            <p:cNvPr id="19" name="Freeform 19"/>
            <p:cNvSpPr/>
            <p:nvPr/>
          </p:nvSpPr>
          <p:spPr>
            <a:xfrm>
              <a:off x="0" y="0"/>
              <a:ext cx="3226334" cy="948905"/>
            </a:xfrm>
            <a:custGeom>
              <a:avLst/>
              <a:gdLst/>
              <a:ahLst/>
              <a:cxnLst/>
              <a:rect l="l" t="t" r="r" b="b"/>
              <a:pathLst>
                <a:path w="3226334" h="948905">
                  <a:moveTo>
                    <a:pt x="0" y="0"/>
                  </a:moveTo>
                  <a:lnTo>
                    <a:pt x="3226334" y="0"/>
                  </a:lnTo>
                  <a:lnTo>
                    <a:pt x="3226334" y="948905"/>
                  </a:lnTo>
                  <a:lnTo>
                    <a:pt x="0" y="948905"/>
                  </a:lnTo>
                  <a:lnTo>
                    <a:pt x="0" y="0"/>
                  </a:lnTo>
                  <a:close/>
                </a:path>
              </a:pathLst>
            </a:custGeom>
            <a:blipFill>
              <a:blip r:embed="rId2"/>
              <a:stretch>
                <a:fillRect r="-22056"/>
              </a:stretch>
            </a:blipFill>
          </p:spPr>
          <p:txBody>
            <a:bodyPr/>
            <a:lstStyle/>
            <a:p>
              <a:endParaRPr lang="en-US" sz="6041"/>
            </a:p>
          </p:txBody>
        </p:sp>
      </p:grpSp>
      <p:sp>
        <p:nvSpPr>
          <p:cNvPr id="20" name="AutoShape 20"/>
          <p:cNvSpPr/>
          <p:nvPr/>
        </p:nvSpPr>
        <p:spPr>
          <a:xfrm>
            <a:off x="2210690" y="3002332"/>
            <a:ext cx="31306972" cy="0"/>
          </a:xfrm>
          <a:prstGeom prst="line">
            <a:avLst/>
          </a:prstGeom>
          <a:ln w="57150" cap="flat">
            <a:solidFill>
              <a:srgbClr val="F6F6F6"/>
            </a:solidFill>
            <a:prstDash val="solid"/>
            <a:headEnd type="none" w="sm" len="sm"/>
            <a:tailEnd type="none" w="sm" len="sm"/>
          </a:ln>
        </p:spPr>
        <p:txBody>
          <a:bodyPr/>
          <a:lstStyle/>
          <a:p>
            <a:endParaRPr lang="en-US" sz="6041"/>
          </a:p>
        </p:txBody>
      </p:sp>
      <p:sp>
        <p:nvSpPr>
          <p:cNvPr id="21" name="AutoShape 21"/>
          <p:cNvSpPr/>
          <p:nvPr/>
        </p:nvSpPr>
        <p:spPr>
          <a:xfrm>
            <a:off x="22919622" y="3627540"/>
            <a:ext cx="9784297" cy="4629678"/>
          </a:xfrm>
          <a:prstGeom prst="rect">
            <a:avLst/>
          </a:prstGeom>
          <a:solidFill>
            <a:srgbClr val="FFAB42">
              <a:alpha val="20784"/>
            </a:srgbClr>
          </a:solidFill>
        </p:spPr>
        <p:txBody>
          <a:bodyPr/>
          <a:lstStyle/>
          <a:p>
            <a:endParaRPr lang="en-US" sz="6041"/>
          </a:p>
        </p:txBody>
      </p:sp>
      <p:grpSp>
        <p:nvGrpSpPr>
          <p:cNvPr id="22" name="Group 22"/>
          <p:cNvGrpSpPr/>
          <p:nvPr/>
        </p:nvGrpSpPr>
        <p:grpSpPr>
          <a:xfrm>
            <a:off x="22699017" y="3338721"/>
            <a:ext cx="9772612" cy="4721886"/>
            <a:chOff x="0" y="0"/>
            <a:chExt cx="1441721" cy="696604"/>
          </a:xfrm>
        </p:grpSpPr>
        <p:sp>
          <p:nvSpPr>
            <p:cNvPr id="23" name="Freeform 23"/>
            <p:cNvSpPr/>
            <p:nvPr/>
          </p:nvSpPr>
          <p:spPr>
            <a:xfrm>
              <a:off x="0" y="0"/>
              <a:ext cx="1441721" cy="696604"/>
            </a:xfrm>
            <a:custGeom>
              <a:avLst/>
              <a:gdLst/>
              <a:ahLst/>
              <a:cxnLst/>
              <a:rect l="l" t="t" r="r" b="b"/>
              <a:pathLst>
                <a:path w="1441721" h="696604">
                  <a:moveTo>
                    <a:pt x="0" y="0"/>
                  </a:moveTo>
                  <a:lnTo>
                    <a:pt x="1441721" y="0"/>
                  </a:lnTo>
                  <a:lnTo>
                    <a:pt x="1441721" y="696604"/>
                  </a:lnTo>
                  <a:lnTo>
                    <a:pt x="0" y="696604"/>
                  </a:lnTo>
                  <a:close/>
                </a:path>
              </a:pathLst>
            </a:custGeom>
            <a:solidFill>
              <a:srgbClr val="000000">
                <a:alpha val="0"/>
              </a:srgbClr>
            </a:solidFill>
            <a:ln w="9525" cap="sq">
              <a:solidFill>
                <a:srgbClr val="FFAB42"/>
              </a:solidFill>
              <a:prstDash val="solid"/>
              <a:miter/>
            </a:ln>
          </p:spPr>
          <p:txBody>
            <a:bodyPr/>
            <a:lstStyle/>
            <a:p>
              <a:endParaRPr lang="en-US" sz="6041"/>
            </a:p>
          </p:txBody>
        </p:sp>
        <p:sp>
          <p:nvSpPr>
            <p:cNvPr id="24" name="TextBox 24"/>
            <p:cNvSpPr txBox="1"/>
            <p:nvPr/>
          </p:nvSpPr>
          <p:spPr>
            <a:xfrm>
              <a:off x="0" y="-28575"/>
              <a:ext cx="1441721" cy="725179"/>
            </a:xfrm>
            <a:prstGeom prst="rect">
              <a:avLst/>
            </a:prstGeom>
          </p:spPr>
          <p:txBody>
            <a:bodyPr lIns="29676" tIns="29676" rIns="29676" bIns="29676" rtlCol="0" anchor="ctr"/>
            <a:lstStyle/>
            <a:p>
              <a:pPr algn="ctr">
                <a:lnSpc>
                  <a:spcPts val="3785"/>
                </a:lnSpc>
              </a:pPr>
              <a:endParaRPr sz="6041"/>
            </a:p>
          </p:txBody>
        </p:sp>
      </p:grpSp>
      <p:grpSp>
        <p:nvGrpSpPr>
          <p:cNvPr id="25" name="Group 25"/>
          <p:cNvGrpSpPr/>
          <p:nvPr/>
        </p:nvGrpSpPr>
        <p:grpSpPr>
          <a:xfrm>
            <a:off x="2657459" y="8678707"/>
            <a:ext cx="30088656" cy="4431300"/>
            <a:chOff x="0" y="0"/>
            <a:chExt cx="4438881" cy="653735"/>
          </a:xfrm>
        </p:grpSpPr>
        <p:sp>
          <p:nvSpPr>
            <p:cNvPr id="26" name="Freeform 26"/>
            <p:cNvSpPr/>
            <p:nvPr/>
          </p:nvSpPr>
          <p:spPr>
            <a:xfrm>
              <a:off x="0" y="0"/>
              <a:ext cx="4438881" cy="653735"/>
            </a:xfrm>
            <a:custGeom>
              <a:avLst/>
              <a:gdLst/>
              <a:ahLst/>
              <a:cxnLst/>
              <a:rect l="l" t="t" r="r" b="b"/>
              <a:pathLst>
                <a:path w="4438881" h="653735">
                  <a:moveTo>
                    <a:pt x="0" y="0"/>
                  </a:moveTo>
                  <a:lnTo>
                    <a:pt x="4438881" y="0"/>
                  </a:lnTo>
                  <a:lnTo>
                    <a:pt x="4438881" y="653735"/>
                  </a:lnTo>
                  <a:lnTo>
                    <a:pt x="0" y="653735"/>
                  </a:lnTo>
                  <a:close/>
                </a:path>
              </a:pathLst>
            </a:custGeom>
            <a:solidFill>
              <a:srgbClr val="000000">
                <a:alpha val="0"/>
              </a:srgbClr>
            </a:solidFill>
            <a:ln w="9525" cap="sq">
              <a:solidFill>
                <a:srgbClr val="C30505"/>
              </a:solidFill>
              <a:prstDash val="solid"/>
              <a:miter/>
            </a:ln>
          </p:spPr>
          <p:txBody>
            <a:bodyPr/>
            <a:lstStyle/>
            <a:p>
              <a:endParaRPr lang="en-US" sz="6041"/>
            </a:p>
          </p:txBody>
        </p:sp>
        <p:sp>
          <p:nvSpPr>
            <p:cNvPr id="27" name="TextBox 27"/>
            <p:cNvSpPr txBox="1"/>
            <p:nvPr/>
          </p:nvSpPr>
          <p:spPr>
            <a:xfrm>
              <a:off x="0" y="-28575"/>
              <a:ext cx="4438881" cy="682310"/>
            </a:xfrm>
            <a:prstGeom prst="rect">
              <a:avLst/>
            </a:prstGeom>
          </p:spPr>
          <p:txBody>
            <a:bodyPr lIns="29676" tIns="29676" rIns="29676" bIns="29676" rtlCol="0" anchor="ctr"/>
            <a:lstStyle/>
            <a:p>
              <a:pPr algn="ctr">
                <a:lnSpc>
                  <a:spcPts val="3785"/>
                </a:lnSpc>
              </a:pPr>
              <a:endParaRPr sz="6041"/>
            </a:p>
            <a:p>
              <a:pPr algn="ctr">
                <a:lnSpc>
                  <a:spcPts val="3785"/>
                </a:lnSpc>
              </a:pPr>
              <a:endParaRPr sz="6041"/>
            </a:p>
          </p:txBody>
        </p:sp>
      </p:grpSp>
      <p:sp>
        <p:nvSpPr>
          <p:cNvPr id="28" name="AutoShape 28"/>
          <p:cNvSpPr/>
          <p:nvPr/>
        </p:nvSpPr>
        <p:spPr>
          <a:xfrm>
            <a:off x="2606029" y="8672982"/>
            <a:ext cx="30142697" cy="4418647"/>
          </a:xfrm>
          <a:prstGeom prst="rect">
            <a:avLst/>
          </a:prstGeom>
          <a:solidFill>
            <a:srgbClr val="FF4545">
              <a:alpha val="0"/>
            </a:srgbClr>
          </a:solidFill>
        </p:spPr>
        <p:txBody>
          <a:bodyPr/>
          <a:lstStyle/>
          <a:p>
            <a:endParaRPr lang="en-US" sz="6041"/>
          </a:p>
        </p:txBody>
      </p:sp>
      <p:grpSp>
        <p:nvGrpSpPr>
          <p:cNvPr id="29" name="Group 29"/>
          <p:cNvGrpSpPr/>
          <p:nvPr/>
        </p:nvGrpSpPr>
        <p:grpSpPr>
          <a:xfrm>
            <a:off x="2867654" y="8460419"/>
            <a:ext cx="30088656" cy="4431300"/>
            <a:chOff x="0" y="0"/>
            <a:chExt cx="4438881" cy="653735"/>
          </a:xfrm>
        </p:grpSpPr>
        <p:sp>
          <p:nvSpPr>
            <p:cNvPr id="30" name="Freeform 30"/>
            <p:cNvSpPr/>
            <p:nvPr/>
          </p:nvSpPr>
          <p:spPr>
            <a:xfrm>
              <a:off x="0" y="0"/>
              <a:ext cx="4438881" cy="653735"/>
            </a:xfrm>
            <a:custGeom>
              <a:avLst/>
              <a:gdLst/>
              <a:ahLst/>
              <a:cxnLst/>
              <a:rect l="l" t="t" r="r" b="b"/>
              <a:pathLst>
                <a:path w="4438881" h="653735">
                  <a:moveTo>
                    <a:pt x="0" y="0"/>
                  </a:moveTo>
                  <a:lnTo>
                    <a:pt x="4438881" y="0"/>
                  </a:lnTo>
                  <a:lnTo>
                    <a:pt x="4438881" y="653735"/>
                  </a:lnTo>
                  <a:lnTo>
                    <a:pt x="0" y="653735"/>
                  </a:lnTo>
                  <a:close/>
                </a:path>
              </a:pathLst>
            </a:custGeom>
            <a:solidFill>
              <a:srgbClr val="000000">
                <a:alpha val="0"/>
              </a:srgbClr>
            </a:solidFill>
            <a:ln w="47625" cap="sq">
              <a:solidFill>
                <a:srgbClr val="C30505"/>
              </a:solidFill>
              <a:prstDash val="solid"/>
              <a:miter/>
            </a:ln>
          </p:spPr>
          <p:txBody>
            <a:bodyPr/>
            <a:lstStyle/>
            <a:p>
              <a:endParaRPr lang="en-US" sz="6041"/>
            </a:p>
          </p:txBody>
        </p:sp>
        <p:sp>
          <p:nvSpPr>
            <p:cNvPr id="31" name="TextBox 31"/>
            <p:cNvSpPr txBox="1"/>
            <p:nvPr/>
          </p:nvSpPr>
          <p:spPr>
            <a:xfrm>
              <a:off x="0" y="-28575"/>
              <a:ext cx="4438881" cy="682310"/>
            </a:xfrm>
            <a:prstGeom prst="rect">
              <a:avLst/>
            </a:prstGeom>
          </p:spPr>
          <p:txBody>
            <a:bodyPr lIns="29676" tIns="29676" rIns="29676" bIns="29676" rtlCol="0" anchor="ctr"/>
            <a:lstStyle/>
            <a:p>
              <a:pPr algn="ctr">
                <a:lnSpc>
                  <a:spcPts val="3785"/>
                </a:lnSpc>
              </a:pPr>
              <a:endParaRPr sz="6041"/>
            </a:p>
            <a:p>
              <a:pPr algn="ctr">
                <a:lnSpc>
                  <a:spcPts val="3785"/>
                </a:lnSpc>
              </a:pPr>
              <a:endParaRPr sz="6041"/>
            </a:p>
          </p:txBody>
        </p:sp>
      </p:grpSp>
      <p:sp>
        <p:nvSpPr>
          <p:cNvPr id="32" name="AutoShape 32"/>
          <p:cNvSpPr/>
          <p:nvPr/>
        </p:nvSpPr>
        <p:spPr>
          <a:xfrm>
            <a:off x="24527874" y="13361915"/>
            <a:ext cx="8678094" cy="4156372"/>
          </a:xfrm>
          <a:prstGeom prst="rect">
            <a:avLst/>
          </a:prstGeom>
          <a:solidFill>
            <a:srgbClr val="FFFFFF">
              <a:alpha val="34902"/>
            </a:srgbClr>
          </a:solidFill>
        </p:spPr>
        <p:txBody>
          <a:bodyPr/>
          <a:lstStyle/>
          <a:p>
            <a:endParaRPr lang="en-US" sz="6041"/>
          </a:p>
        </p:txBody>
      </p:sp>
      <p:grpSp>
        <p:nvGrpSpPr>
          <p:cNvPr id="33" name="Group 33"/>
          <p:cNvGrpSpPr/>
          <p:nvPr/>
        </p:nvGrpSpPr>
        <p:grpSpPr>
          <a:xfrm>
            <a:off x="23856993" y="13550278"/>
            <a:ext cx="9048197" cy="3824286"/>
            <a:chOff x="0" y="0"/>
            <a:chExt cx="1334851" cy="564184"/>
          </a:xfrm>
        </p:grpSpPr>
        <p:sp>
          <p:nvSpPr>
            <p:cNvPr id="34" name="Freeform 34"/>
            <p:cNvSpPr/>
            <p:nvPr/>
          </p:nvSpPr>
          <p:spPr>
            <a:xfrm>
              <a:off x="0" y="0"/>
              <a:ext cx="1334851" cy="564184"/>
            </a:xfrm>
            <a:custGeom>
              <a:avLst/>
              <a:gdLst/>
              <a:ahLst/>
              <a:cxnLst/>
              <a:rect l="l" t="t" r="r" b="b"/>
              <a:pathLst>
                <a:path w="1334851" h="564184">
                  <a:moveTo>
                    <a:pt x="0" y="0"/>
                  </a:moveTo>
                  <a:lnTo>
                    <a:pt x="1334851" y="0"/>
                  </a:lnTo>
                  <a:lnTo>
                    <a:pt x="1334851" y="564184"/>
                  </a:lnTo>
                  <a:lnTo>
                    <a:pt x="0" y="564184"/>
                  </a:lnTo>
                  <a:close/>
                </a:path>
              </a:pathLst>
            </a:custGeom>
            <a:solidFill>
              <a:srgbClr val="000000">
                <a:alpha val="0"/>
              </a:srgbClr>
            </a:solidFill>
            <a:ln w="9525" cap="sq">
              <a:solidFill>
                <a:srgbClr val="FFD915"/>
              </a:solidFill>
              <a:prstDash val="solid"/>
              <a:miter/>
            </a:ln>
          </p:spPr>
          <p:txBody>
            <a:bodyPr/>
            <a:lstStyle/>
            <a:p>
              <a:endParaRPr lang="en-US" sz="6041"/>
            </a:p>
          </p:txBody>
        </p:sp>
        <p:sp>
          <p:nvSpPr>
            <p:cNvPr id="35" name="TextBox 35"/>
            <p:cNvSpPr txBox="1"/>
            <p:nvPr/>
          </p:nvSpPr>
          <p:spPr>
            <a:xfrm>
              <a:off x="0" y="-28575"/>
              <a:ext cx="1334851" cy="592759"/>
            </a:xfrm>
            <a:prstGeom prst="rect">
              <a:avLst/>
            </a:prstGeom>
          </p:spPr>
          <p:txBody>
            <a:bodyPr lIns="29676" tIns="29676" rIns="29676" bIns="29676" rtlCol="0" anchor="ctr"/>
            <a:lstStyle/>
            <a:p>
              <a:pPr algn="ctr">
                <a:lnSpc>
                  <a:spcPts val="3785"/>
                </a:lnSpc>
              </a:pPr>
              <a:endParaRPr sz="6041"/>
            </a:p>
          </p:txBody>
        </p:sp>
      </p:grpSp>
      <p:grpSp>
        <p:nvGrpSpPr>
          <p:cNvPr id="36" name="Group 36"/>
          <p:cNvGrpSpPr/>
          <p:nvPr/>
        </p:nvGrpSpPr>
        <p:grpSpPr>
          <a:xfrm>
            <a:off x="17125716" y="13479022"/>
            <a:ext cx="6966439" cy="4160140"/>
            <a:chOff x="0" y="0"/>
            <a:chExt cx="1027736" cy="613732"/>
          </a:xfrm>
        </p:grpSpPr>
        <p:sp>
          <p:nvSpPr>
            <p:cNvPr id="37" name="Freeform 37"/>
            <p:cNvSpPr/>
            <p:nvPr/>
          </p:nvSpPr>
          <p:spPr>
            <a:xfrm>
              <a:off x="0" y="0"/>
              <a:ext cx="1027736" cy="613732"/>
            </a:xfrm>
            <a:custGeom>
              <a:avLst/>
              <a:gdLst/>
              <a:ahLst/>
              <a:cxnLst/>
              <a:rect l="l" t="t" r="r" b="b"/>
              <a:pathLst>
                <a:path w="1027736" h="613732">
                  <a:moveTo>
                    <a:pt x="0" y="0"/>
                  </a:moveTo>
                  <a:lnTo>
                    <a:pt x="1027736" y="0"/>
                  </a:lnTo>
                  <a:lnTo>
                    <a:pt x="1027736" y="613732"/>
                  </a:lnTo>
                  <a:lnTo>
                    <a:pt x="0" y="613732"/>
                  </a:lnTo>
                  <a:close/>
                </a:path>
              </a:pathLst>
            </a:custGeom>
            <a:solidFill>
              <a:srgbClr val="FFD915">
                <a:alpha val="20784"/>
              </a:srgbClr>
            </a:solidFill>
            <a:ln cap="sq">
              <a:noFill/>
              <a:prstDash val="solid"/>
              <a:miter/>
            </a:ln>
          </p:spPr>
          <p:txBody>
            <a:bodyPr/>
            <a:lstStyle/>
            <a:p>
              <a:endParaRPr lang="en-US" sz="6041"/>
            </a:p>
          </p:txBody>
        </p:sp>
        <p:sp>
          <p:nvSpPr>
            <p:cNvPr id="38" name="TextBox 38"/>
            <p:cNvSpPr txBox="1"/>
            <p:nvPr/>
          </p:nvSpPr>
          <p:spPr>
            <a:xfrm>
              <a:off x="0" y="-28575"/>
              <a:ext cx="1027736" cy="642307"/>
            </a:xfrm>
            <a:prstGeom prst="rect">
              <a:avLst/>
            </a:prstGeom>
          </p:spPr>
          <p:txBody>
            <a:bodyPr lIns="29676" tIns="29676" rIns="29676" bIns="29676" rtlCol="0" anchor="ctr"/>
            <a:lstStyle/>
            <a:p>
              <a:pPr algn="ctr">
                <a:lnSpc>
                  <a:spcPts val="3785"/>
                </a:lnSpc>
              </a:pPr>
              <a:endParaRPr sz="6041"/>
            </a:p>
          </p:txBody>
        </p:sp>
      </p:grpSp>
      <p:grpSp>
        <p:nvGrpSpPr>
          <p:cNvPr id="39" name="Group 39"/>
          <p:cNvGrpSpPr/>
          <p:nvPr/>
        </p:nvGrpSpPr>
        <p:grpSpPr>
          <a:xfrm>
            <a:off x="17414955" y="13323525"/>
            <a:ext cx="7016507" cy="4147710"/>
            <a:chOff x="0" y="0"/>
            <a:chExt cx="1035122" cy="611898"/>
          </a:xfrm>
        </p:grpSpPr>
        <p:sp>
          <p:nvSpPr>
            <p:cNvPr id="40" name="Freeform 40"/>
            <p:cNvSpPr/>
            <p:nvPr/>
          </p:nvSpPr>
          <p:spPr>
            <a:xfrm>
              <a:off x="0" y="0"/>
              <a:ext cx="1035122" cy="611898"/>
            </a:xfrm>
            <a:custGeom>
              <a:avLst/>
              <a:gdLst/>
              <a:ahLst/>
              <a:cxnLst/>
              <a:rect l="l" t="t" r="r" b="b"/>
              <a:pathLst>
                <a:path w="1035122" h="611898">
                  <a:moveTo>
                    <a:pt x="0" y="0"/>
                  </a:moveTo>
                  <a:lnTo>
                    <a:pt x="1035122" y="0"/>
                  </a:lnTo>
                  <a:lnTo>
                    <a:pt x="1035122" y="611898"/>
                  </a:lnTo>
                  <a:lnTo>
                    <a:pt x="0" y="611898"/>
                  </a:lnTo>
                  <a:close/>
                </a:path>
              </a:pathLst>
            </a:custGeom>
            <a:solidFill>
              <a:srgbClr val="000000">
                <a:alpha val="0"/>
              </a:srgbClr>
            </a:solidFill>
            <a:ln w="9525" cap="sq">
              <a:solidFill>
                <a:srgbClr val="FFD915"/>
              </a:solidFill>
              <a:prstDash val="solid"/>
              <a:miter/>
            </a:ln>
          </p:spPr>
          <p:txBody>
            <a:bodyPr/>
            <a:lstStyle/>
            <a:p>
              <a:endParaRPr lang="en-US" sz="6041"/>
            </a:p>
          </p:txBody>
        </p:sp>
        <p:sp>
          <p:nvSpPr>
            <p:cNvPr id="41" name="TextBox 41"/>
            <p:cNvSpPr txBox="1"/>
            <p:nvPr/>
          </p:nvSpPr>
          <p:spPr>
            <a:xfrm>
              <a:off x="0" y="-28575"/>
              <a:ext cx="1035122" cy="640473"/>
            </a:xfrm>
            <a:prstGeom prst="rect">
              <a:avLst/>
            </a:prstGeom>
          </p:spPr>
          <p:txBody>
            <a:bodyPr lIns="29676" tIns="29676" rIns="29676" bIns="29676" rtlCol="0" anchor="ctr"/>
            <a:lstStyle/>
            <a:p>
              <a:pPr algn="ctr">
                <a:lnSpc>
                  <a:spcPts val="3785"/>
                </a:lnSpc>
              </a:pPr>
              <a:endParaRPr sz="6041"/>
            </a:p>
          </p:txBody>
        </p:sp>
      </p:grpSp>
      <p:grpSp>
        <p:nvGrpSpPr>
          <p:cNvPr id="42" name="Group 42"/>
          <p:cNvGrpSpPr/>
          <p:nvPr/>
        </p:nvGrpSpPr>
        <p:grpSpPr>
          <a:xfrm>
            <a:off x="10118529" y="13311763"/>
            <a:ext cx="6645879" cy="4156098"/>
            <a:chOff x="0" y="0"/>
            <a:chExt cx="980445" cy="613136"/>
          </a:xfrm>
        </p:grpSpPr>
        <p:sp>
          <p:nvSpPr>
            <p:cNvPr id="43" name="Freeform 43"/>
            <p:cNvSpPr/>
            <p:nvPr/>
          </p:nvSpPr>
          <p:spPr>
            <a:xfrm>
              <a:off x="0" y="0"/>
              <a:ext cx="980445" cy="613136"/>
            </a:xfrm>
            <a:custGeom>
              <a:avLst/>
              <a:gdLst/>
              <a:ahLst/>
              <a:cxnLst/>
              <a:rect l="l" t="t" r="r" b="b"/>
              <a:pathLst>
                <a:path w="980445" h="613136">
                  <a:moveTo>
                    <a:pt x="0" y="0"/>
                  </a:moveTo>
                  <a:lnTo>
                    <a:pt x="980445" y="0"/>
                  </a:lnTo>
                  <a:lnTo>
                    <a:pt x="980445" y="613136"/>
                  </a:lnTo>
                  <a:lnTo>
                    <a:pt x="0" y="613136"/>
                  </a:lnTo>
                  <a:close/>
                </a:path>
              </a:pathLst>
            </a:custGeom>
            <a:solidFill>
              <a:srgbClr val="000000">
                <a:alpha val="0"/>
              </a:srgbClr>
            </a:solidFill>
            <a:ln w="9525" cap="sq">
              <a:solidFill>
                <a:srgbClr val="052049"/>
              </a:solidFill>
              <a:prstDash val="solid"/>
              <a:miter/>
            </a:ln>
          </p:spPr>
          <p:txBody>
            <a:bodyPr/>
            <a:lstStyle/>
            <a:p>
              <a:endParaRPr lang="en-US" sz="6041"/>
            </a:p>
          </p:txBody>
        </p:sp>
        <p:sp>
          <p:nvSpPr>
            <p:cNvPr id="44" name="TextBox 44"/>
            <p:cNvSpPr txBox="1"/>
            <p:nvPr/>
          </p:nvSpPr>
          <p:spPr>
            <a:xfrm>
              <a:off x="0" y="-28575"/>
              <a:ext cx="980445" cy="641711"/>
            </a:xfrm>
            <a:prstGeom prst="rect">
              <a:avLst/>
            </a:prstGeom>
          </p:spPr>
          <p:txBody>
            <a:bodyPr lIns="29676" tIns="29676" rIns="29676" bIns="29676" rtlCol="0" anchor="ctr"/>
            <a:lstStyle/>
            <a:p>
              <a:pPr algn="ctr">
                <a:lnSpc>
                  <a:spcPts val="3785"/>
                </a:lnSpc>
              </a:pPr>
              <a:endParaRPr sz="6041"/>
            </a:p>
          </p:txBody>
        </p:sp>
      </p:grpSp>
      <p:grpSp>
        <p:nvGrpSpPr>
          <p:cNvPr id="45" name="Group 45"/>
          <p:cNvGrpSpPr/>
          <p:nvPr/>
        </p:nvGrpSpPr>
        <p:grpSpPr>
          <a:xfrm>
            <a:off x="9879944" y="13475114"/>
            <a:ext cx="6646185" cy="4156372"/>
            <a:chOff x="0" y="0"/>
            <a:chExt cx="980490" cy="613176"/>
          </a:xfrm>
        </p:grpSpPr>
        <p:sp>
          <p:nvSpPr>
            <p:cNvPr id="46" name="Freeform 46"/>
            <p:cNvSpPr/>
            <p:nvPr/>
          </p:nvSpPr>
          <p:spPr>
            <a:xfrm>
              <a:off x="0" y="0"/>
              <a:ext cx="980490" cy="613176"/>
            </a:xfrm>
            <a:custGeom>
              <a:avLst/>
              <a:gdLst/>
              <a:ahLst/>
              <a:cxnLst/>
              <a:rect l="l" t="t" r="r" b="b"/>
              <a:pathLst>
                <a:path w="980490" h="613176">
                  <a:moveTo>
                    <a:pt x="0" y="0"/>
                  </a:moveTo>
                  <a:lnTo>
                    <a:pt x="980490" y="0"/>
                  </a:lnTo>
                  <a:lnTo>
                    <a:pt x="980490" y="613176"/>
                  </a:lnTo>
                  <a:lnTo>
                    <a:pt x="0" y="613176"/>
                  </a:lnTo>
                  <a:close/>
                </a:path>
              </a:pathLst>
            </a:custGeom>
            <a:solidFill>
              <a:srgbClr val="052049">
                <a:alpha val="20784"/>
              </a:srgbClr>
            </a:solidFill>
            <a:ln cap="sq">
              <a:noFill/>
              <a:prstDash val="solid"/>
              <a:miter/>
            </a:ln>
          </p:spPr>
          <p:txBody>
            <a:bodyPr/>
            <a:lstStyle/>
            <a:p>
              <a:endParaRPr lang="en-US" sz="6041"/>
            </a:p>
          </p:txBody>
        </p:sp>
        <p:sp>
          <p:nvSpPr>
            <p:cNvPr id="47" name="TextBox 47"/>
            <p:cNvSpPr txBox="1"/>
            <p:nvPr/>
          </p:nvSpPr>
          <p:spPr>
            <a:xfrm>
              <a:off x="0" y="-28575"/>
              <a:ext cx="980490" cy="641751"/>
            </a:xfrm>
            <a:prstGeom prst="rect">
              <a:avLst/>
            </a:prstGeom>
          </p:spPr>
          <p:txBody>
            <a:bodyPr lIns="29676" tIns="29676" rIns="29676" bIns="29676" rtlCol="0" anchor="ctr"/>
            <a:lstStyle/>
            <a:p>
              <a:pPr algn="ctr">
                <a:lnSpc>
                  <a:spcPts val="3785"/>
                </a:lnSpc>
              </a:pPr>
              <a:endParaRPr sz="6041"/>
            </a:p>
          </p:txBody>
        </p:sp>
      </p:grpSp>
      <p:sp>
        <p:nvSpPr>
          <p:cNvPr id="48" name="AutoShape 48"/>
          <p:cNvSpPr/>
          <p:nvPr/>
        </p:nvSpPr>
        <p:spPr>
          <a:xfrm>
            <a:off x="2636830" y="13475114"/>
            <a:ext cx="6668818" cy="4156372"/>
          </a:xfrm>
          <a:prstGeom prst="rect">
            <a:avLst/>
          </a:prstGeom>
          <a:solidFill>
            <a:srgbClr val="E490FC">
              <a:alpha val="34902"/>
            </a:srgbClr>
          </a:solidFill>
        </p:spPr>
        <p:txBody>
          <a:bodyPr/>
          <a:lstStyle/>
          <a:p>
            <a:endParaRPr lang="en-US" sz="6041"/>
          </a:p>
        </p:txBody>
      </p:sp>
      <p:grpSp>
        <p:nvGrpSpPr>
          <p:cNvPr id="49" name="Group 49"/>
          <p:cNvGrpSpPr/>
          <p:nvPr/>
        </p:nvGrpSpPr>
        <p:grpSpPr>
          <a:xfrm>
            <a:off x="2905652" y="13323524"/>
            <a:ext cx="6669492" cy="4163938"/>
            <a:chOff x="0" y="0"/>
            <a:chExt cx="983928" cy="614292"/>
          </a:xfrm>
        </p:grpSpPr>
        <p:sp>
          <p:nvSpPr>
            <p:cNvPr id="50" name="Freeform 50"/>
            <p:cNvSpPr/>
            <p:nvPr/>
          </p:nvSpPr>
          <p:spPr>
            <a:xfrm>
              <a:off x="0" y="0"/>
              <a:ext cx="983928" cy="614292"/>
            </a:xfrm>
            <a:custGeom>
              <a:avLst/>
              <a:gdLst/>
              <a:ahLst/>
              <a:cxnLst/>
              <a:rect l="l" t="t" r="r" b="b"/>
              <a:pathLst>
                <a:path w="983928" h="614292">
                  <a:moveTo>
                    <a:pt x="0" y="0"/>
                  </a:moveTo>
                  <a:lnTo>
                    <a:pt x="983928" y="0"/>
                  </a:lnTo>
                  <a:lnTo>
                    <a:pt x="983928" y="614292"/>
                  </a:lnTo>
                  <a:lnTo>
                    <a:pt x="0" y="614292"/>
                  </a:lnTo>
                  <a:close/>
                </a:path>
              </a:pathLst>
            </a:custGeom>
            <a:solidFill>
              <a:srgbClr val="000000">
                <a:alpha val="0"/>
              </a:srgbClr>
            </a:solidFill>
            <a:ln w="9525" cap="sq">
              <a:solidFill>
                <a:srgbClr val="E490FC"/>
              </a:solidFill>
              <a:prstDash val="solid"/>
              <a:miter/>
            </a:ln>
          </p:spPr>
          <p:txBody>
            <a:bodyPr/>
            <a:lstStyle/>
            <a:p>
              <a:endParaRPr lang="en-US" sz="6041"/>
            </a:p>
          </p:txBody>
        </p:sp>
        <p:sp>
          <p:nvSpPr>
            <p:cNvPr id="51" name="TextBox 51"/>
            <p:cNvSpPr txBox="1"/>
            <p:nvPr/>
          </p:nvSpPr>
          <p:spPr>
            <a:xfrm>
              <a:off x="0" y="-28575"/>
              <a:ext cx="983928" cy="642867"/>
            </a:xfrm>
            <a:prstGeom prst="rect">
              <a:avLst/>
            </a:prstGeom>
          </p:spPr>
          <p:txBody>
            <a:bodyPr lIns="28341" tIns="28341" rIns="28341" bIns="28341" rtlCol="0" anchor="ctr"/>
            <a:lstStyle/>
            <a:p>
              <a:pPr algn="ctr">
                <a:lnSpc>
                  <a:spcPts val="3785"/>
                </a:lnSpc>
              </a:pPr>
              <a:endParaRPr sz="6041"/>
            </a:p>
          </p:txBody>
        </p:sp>
      </p:grpSp>
      <p:grpSp>
        <p:nvGrpSpPr>
          <p:cNvPr id="52" name="Group 52"/>
          <p:cNvGrpSpPr/>
          <p:nvPr/>
        </p:nvGrpSpPr>
        <p:grpSpPr>
          <a:xfrm>
            <a:off x="15073850" y="10895578"/>
            <a:ext cx="2509403" cy="1734773"/>
            <a:chOff x="0" y="0"/>
            <a:chExt cx="1882052" cy="1301080"/>
          </a:xfrm>
        </p:grpSpPr>
        <p:sp>
          <p:nvSpPr>
            <p:cNvPr id="53" name="Freeform 53"/>
            <p:cNvSpPr/>
            <p:nvPr/>
          </p:nvSpPr>
          <p:spPr>
            <a:xfrm>
              <a:off x="141800" y="0"/>
              <a:ext cx="1647413" cy="1088126"/>
            </a:xfrm>
            <a:custGeom>
              <a:avLst/>
              <a:gdLst/>
              <a:ahLst/>
              <a:cxnLst/>
              <a:rect l="l" t="t" r="r" b="b"/>
              <a:pathLst>
                <a:path w="1647413" h="1088126">
                  <a:moveTo>
                    <a:pt x="0" y="0"/>
                  </a:moveTo>
                  <a:lnTo>
                    <a:pt x="1647413" y="0"/>
                  </a:lnTo>
                  <a:lnTo>
                    <a:pt x="1647413" y="1088126"/>
                  </a:lnTo>
                  <a:lnTo>
                    <a:pt x="0" y="1088126"/>
                  </a:lnTo>
                  <a:lnTo>
                    <a:pt x="0" y="0"/>
                  </a:lnTo>
                  <a:close/>
                </a:path>
              </a:pathLst>
            </a:custGeom>
            <a:blipFill>
              <a:blip r:embed="rId3"/>
              <a:stretch>
                <a:fillRect/>
              </a:stretch>
            </a:blipFill>
          </p:spPr>
          <p:txBody>
            <a:bodyPr/>
            <a:lstStyle/>
            <a:p>
              <a:endParaRPr lang="en-US" sz="6041"/>
            </a:p>
          </p:txBody>
        </p:sp>
        <p:sp>
          <p:nvSpPr>
            <p:cNvPr id="54" name="Freeform 54"/>
            <p:cNvSpPr/>
            <p:nvPr/>
          </p:nvSpPr>
          <p:spPr>
            <a:xfrm>
              <a:off x="0" y="402263"/>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4"/>
              <a:stretch>
                <a:fillRect/>
              </a:stretch>
            </a:blipFill>
          </p:spPr>
          <p:txBody>
            <a:bodyPr/>
            <a:lstStyle/>
            <a:p>
              <a:endParaRPr lang="en-US" sz="6041"/>
            </a:p>
          </p:txBody>
        </p:sp>
        <p:sp>
          <p:nvSpPr>
            <p:cNvPr id="55" name="TextBox 55"/>
            <p:cNvSpPr txBox="1"/>
            <p:nvPr/>
          </p:nvSpPr>
          <p:spPr>
            <a:xfrm>
              <a:off x="48961" y="1108720"/>
              <a:ext cx="1833091" cy="19236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Grand opening of the Bruker Center of Excellence in Proteomics</a:t>
              </a:r>
            </a:p>
          </p:txBody>
        </p:sp>
      </p:grpSp>
      <p:grpSp>
        <p:nvGrpSpPr>
          <p:cNvPr id="56" name="Group 56"/>
          <p:cNvGrpSpPr/>
          <p:nvPr/>
        </p:nvGrpSpPr>
        <p:grpSpPr>
          <a:xfrm>
            <a:off x="17701786" y="9268336"/>
            <a:ext cx="2624866" cy="2491558"/>
            <a:chOff x="0" y="0"/>
            <a:chExt cx="1968649" cy="1868668"/>
          </a:xfrm>
        </p:grpSpPr>
        <p:sp>
          <p:nvSpPr>
            <p:cNvPr id="57" name="Freeform 57"/>
            <p:cNvSpPr/>
            <p:nvPr/>
          </p:nvSpPr>
          <p:spPr>
            <a:xfrm>
              <a:off x="219654" y="0"/>
              <a:ext cx="1748995" cy="922333"/>
            </a:xfrm>
            <a:custGeom>
              <a:avLst/>
              <a:gdLst/>
              <a:ahLst/>
              <a:cxnLst/>
              <a:rect l="l" t="t" r="r" b="b"/>
              <a:pathLst>
                <a:path w="1748995" h="922333">
                  <a:moveTo>
                    <a:pt x="0" y="0"/>
                  </a:moveTo>
                  <a:lnTo>
                    <a:pt x="1748995" y="0"/>
                  </a:lnTo>
                  <a:lnTo>
                    <a:pt x="1748995" y="922333"/>
                  </a:lnTo>
                  <a:lnTo>
                    <a:pt x="0" y="922333"/>
                  </a:lnTo>
                  <a:lnTo>
                    <a:pt x="0" y="0"/>
                  </a:lnTo>
                  <a:close/>
                </a:path>
              </a:pathLst>
            </a:custGeom>
            <a:blipFill>
              <a:blip r:embed="rId5"/>
              <a:stretch>
                <a:fillRect l="-5987" t="-34331"/>
              </a:stretch>
            </a:blipFill>
          </p:spPr>
          <p:txBody>
            <a:bodyPr/>
            <a:lstStyle/>
            <a:p>
              <a:endParaRPr lang="en-US" sz="6041"/>
            </a:p>
          </p:txBody>
        </p:sp>
        <p:sp>
          <p:nvSpPr>
            <p:cNvPr id="58" name="Freeform 58"/>
            <p:cNvSpPr/>
            <p:nvPr/>
          </p:nvSpPr>
          <p:spPr>
            <a:xfrm>
              <a:off x="298276" y="883771"/>
              <a:ext cx="1497493" cy="841092"/>
            </a:xfrm>
            <a:custGeom>
              <a:avLst/>
              <a:gdLst/>
              <a:ahLst/>
              <a:cxnLst/>
              <a:rect l="l" t="t" r="r" b="b"/>
              <a:pathLst>
                <a:path w="1497493" h="841092">
                  <a:moveTo>
                    <a:pt x="0" y="0"/>
                  </a:moveTo>
                  <a:lnTo>
                    <a:pt x="1497493" y="0"/>
                  </a:lnTo>
                  <a:lnTo>
                    <a:pt x="1497493" y="841092"/>
                  </a:lnTo>
                  <a:lnTo>
                    <a:pt x="0" y="841092"/>
                  </a:lnTo>
                  <a:lnTo>
                    <a:pt x="0" y="0"/>
                  </a:lnTo>
                  <a:close/>
                </a:path>
              </a:pathLst>
            </a:custGeom>
            <a:blipFill>
              <a:blip r:embed="rId6"/>
              <a:stretch>
                <a:fillRect/>
              </a:stretch>
            </a:blipFill>
          </p:spPr>
          <p:txBody>
            <a:bodyPr/>
            <a:lstStyle/>
            <a:p>
              <a:endParaRPr lang="en-US" sz="6041"/>
            </a:p>
          </p:txBody>
        </p:sp>
        <p:sp>
          <p:nvSpPr>
            <p:cNvPr id="59" name="Freeform 59"/>
            <p:cNvSpPr/>
            <p:nvPr/>
          </p:nvSpPr>
          <p:spPr>
            <a:xfrm>
              <a:off x="0" y="922333"/>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7"/>
              <a:stretch>
                <a:fillRect/>
              </a:stretch>
            </a:blipFill>
          </p:spPr>
          <p:txBody>
            <a:bodyPr/>
            <a:lstStyle/>
            <a:p>
              <a:endParaRPr lang="en-US" sz="6041"/>
            </a:p>
          </p:txBody>
        </p:sp>
        <p:sp>
          <p:nvSpPr>
            <p:cNvPr id="60" name="TextBox 60"/>
            <p:cNvSpPr txBox="1"/>
            <p:nvPr/>
          </p:nvSpPr>
          <p:spPr>
            <a:xfrm>
              <a:off x="238436" y="1772488"/>
              <a:ext cx="1617173" cy="9618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Institut Pasteur Sabbatical Program</a:t>
              </a:r>
            </a:p>
          </p:txBody>
        </p:sp>
      </p:grpSp>
      <p:grpSp>
        <p:nvGrpSpPr>
          <p:cNvPr id="61" name="Group 61"/>
          <p:cNvGrpSpPr/>
          <p:nvPr/>
        </p:nvGrpSpPr>
        <p:grpSpPr>
          <a:xfrm>
            <a:off x="25141202" y="10029184"/>
            <a:ext cx="2444121" cy="2393964"/>
            <a:chOff x="0" y="0"/>
            <a:chExt cx="1833091" cy="1795473"/>
          </a:xfrm>
        </p:grpSpPr>
        <p:sp>
          <p:nvSpPr>
            <p:cNvPr id="62" name="Freeform 62"/>
            <p:cNvSpPr/>
            <p:nvPr/>
          </p:nvSpPr>
          <p:spPr>
            <a:xfrm>
              <a:off x="361376" y="914188"/>
              <a:ext cx="1110339" cy="737684"/>
            </a:xfrm>
            <a:custGeom>
              <a:avLst/>
              <a:gdLst/>
              <a:ahLst/>
              <a:cxnLst/>
              <a:rect l="l" t="t" r="r" b="b"/>
              <a:pathLst>
                <a:path w="1110339" h="737684">
                  <a:moveTo>
                    <a:pt x="0" y="0"/>
                  </a:moveTo>
                  <a:lnTo>
                    <a:pt x="1110339" y="0"/>
                  </a:lnTo>
                  <a:lnTo>
                    <a:pt x="1110339" y="737684"/>
                  </a:lnTo>
                  <a:lnTo>
                    <a:pt x="0" y="737684"/>
                  </a:lnTo>
                  <a:lnTo>
                    <a:pt x="0" y="0"/>
                  </a:lnTo>
                  <a:close/>
                </a:path>
              </a:pathLst>
            </a:custGeom>
            <a:blipFill>
              <a:blip r:embed="rId8"/>
              <a:stretch>
                <a:fillRect/>
              </a:stretch>
            </a:blipFill>
          </p:spPr>
          <p:txBody>
            <a:bodyPr/>
            <a:lstStyle/>
            <a:p>
              <a:endParaRPr lang="en-US" sz="6041"/>
            </a:p>
          </p:txBody>
        </p:sp>
        <p:sp>
          <p:nvSpPr>
            <p:cNvPr id="63" name="Freeform 63"/>
            <p:cNvSpPr/>
            <p:nvPr/>
          </p:nvSpPr>
          <p:spPr>
            <a:xfrm>
              <a:off x="334933" y="139459"/>
              <a:ext cx="1163226" cy="774729"/>
            </a:xfrm>
            <a:custGeom>
              <a:avLst/>
              <a:gdLst/>
              <a:ahLst/>
              <a:cxnLst/>
              <a:rect l="l" t="t" r="r" b="b"/>
              <a:pathLst>
                <a:path w="1163226" h="774729">
                  <a:moveTo>
                    <a:pt x="0" y="0"/>
                  </a:moveTo>
                  <a:lnTo>
                    <a:pt x="1163225" y="0"/>
                  </a:lnTo>
                  <a:lnTo>
                    <a:pt x="1163225" y="774729"/>
                  </a:lnTo>
                  <a:lnTo>
                    <a:pt x="0" y="774729"/>
                  </a:lnTo>
                  <a:lnTo>
                    <a:pt x="0" y="0"/>
                  </a:lnTo>
                  <a:close/>
                </a:path>
              </a:pathLst>
            </a:custGeom>
            <a:blipFill>
              <a:blip r:embed="rId9"/>
              <a:stretch>
                <a:fillRect/>
              </a:stretch>
            </a:blipFill>
          </p:spPr>
          <p:txBody>
            <a:bodyPr/>
            <a:lstStyle/>
            <a:p>
              <a:endParaRPr lang="en-US" sz="6041"/>
            </a:p>
          </p:txBody>
        </p:sp>
        <p:sp>
          <p:nvSpPr>
            <p:cNvPr id="64" name="TextBox 64"/>
            <p:cNvSpPr txBox="1"/>
            <p:nvPr/>
          </p:nvSpPr>
          <p:spPr>
            <a:xfrm>
              <a:off x="0" y="1699293"/>
              <a:ext cx="1833091" cy="9618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Hackathons</a:t>
              </a:r>
            </a:p>
          </p:txBody>
        </p:sp>
        <p:sp>
          <p:nvSpPr>
            <p:cNvPr id="65" name="Freeform 65"/>
            <p:cNvSpPr/>
            <p:nvPr/>
          </p:nvSpPr>
          <p:spPr>
            <a:xfrm>
              <a:off x="272618" y="0"/>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10"/>
              <a:stretch>
                <a:fillRect/>
              </a:stretch>
            </a:blipFill>
          </p:spPr>
          <p:txBody>
            <a:bodyPr/>
            <a:lstStyle/>
            <a:p>
              <a:endParaRPr lang="en-US" sz="6041"/>
            </a:p>
          </p:txBody>
        </p:sp>
      </p:grpSp>
      <p:grpSp>
        <p:nvGrpSpPr>
          <p:cNvPr id="66" name="Group 66"/>
          <p:cNvGrpSpPr/>
          <p:nvPr/>
        </p:nvGrpSpPr>
        <p:grpSpPr>
          <a:xfrm>
            <a:off x="10693022" y="8892547"/>
            <a:ext cx="3677291" cy="3737520"/>
            <a:chOff x="0" y="0"/>
            <a:chExt cx="2757967" cy="2803140"/>
          </a:xfrm>
        </p:grpSpPr>
        <p:sp>
          <p:nvSpPr>
            <p:cNvPr id="67" name="Freeform 67"/>
            <p:cNvSpPr/>
            <p:nvPr/>
          </p:nvSpPr>
          <p:spPr>
            <a:xfrm>
              <a:off x="0" y="263574"/>
              <a:ext cx="1431081" cy="954054"/>
            </a:xfrm>
            <a:custGeom>
              <a:avLst/>
              <a:gdLst/>
              <a:ahLst/>
              <a:cxnLst/>
              <a:rect l="l" t="t" r="r" b="b"/>
              <a:pathLst>
                <a:path w="1431081" h="954054">
                  <a:moveTo>
                    <a:pt x="0" y="0"/>
                  </a:moveTo>
                  <a:lnTo>
                    <a:pt x="1431081" y="0"/>
                  </a:lnTo>
                  <a:lnTo>
                    <a:pt x="1431081" y="954055"/>
                  </a:lnTo>
                  <a:lnTo>
                    <a:pt x="0" y="954055"/>
                  </a:lnTo>
                  <a:lnTo>
                    <a:pt x="0" y="0"/>
                  </a:lnTo>
                  <a:close/>
                </a:path>
              </a:pathLst>
            </a:custGeom>
            <a:blipFill>
              <a:blip r:embed="rId11"/>
              <a:stretch>
                <a:fillRect/>
              </a:stretch>
            </a:blipFill>
          </p:spPr>
          <p:txBody>
            <a:bodyPr/>
            <a:lstStyle/>
            <a:p>
              <a:endParaRPr lang="en-US" sz="6041"/>
            </a:p>
          </p:txBody>
        </p:sp>
        <p:sp>
          <p:nvSpPr>
            <p:cNvPr id="68" name="Freeform 68"/>
            <p:cNvSpPr/>
            <p:nvPr/>
          </p:nvSpPr>
          <p:spPr>
            <a:xfrm>
              <a:off x="12700" y="1186953"/>
              <a:ext cx="1179260" cy="786173"/>
            </a:xfrm>
            <a:custGeom>
              <a:avLst/>
              <a:gdLst/>
              <a:ahLst/>
              <a:cxnLst/>
              <a:rect l="l" t="t" r="r" b="b"/>
              <a:pathLst>
                <a:path w="1179260" h="786173">
                  <a:moveTo>
                    <a:pt x="0" y="0"/>
                  </a:moveTo>
                  <a:lnTo>
                    <a:pt x="1179260" y="0"/>
                  </a:lnTo>
                  <a:lnTo>
                    <a:pt x="1179260" y="786173"/>
                  </a:lnTo>
                  <a:lnTo>
                    <a:pt x="0" y="786173"/>
                  </a:lnTo>
                  <a:lnTo>
                    <a:pt x="0" y="0"/>
                  </a:lnTo>
                  <a:close/>
                </a:path>
              </a:pathLst>
            </a:custGeom>
            <a:blipFill>
              <a:blip r:embed="rId12"/>
              <a:stretch>
                <a:fillRect/>
              </a:stretch>
            </a:blipFill>
          </p:spPr>
          <p:txBody>
            <a:bodyPr/>
            <a:lstStyle/>
            <a:p>
              <a:endParaRPr lang="en-US" sz="6041"/>
            </a:p>
          </p:txBody>
        </p:sp>
        <p:sp>
          <p:nvSpPr>
            <p:cNvPr id="69" name="Freeform 69"/>
            <p:cNvSpPr/>
            <p:nvPr/>
          </p:nvSpPr>
          <p:spPr>
            <a:xfrm>
              <a:off x="2155544" y="0"/>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13"/>
              <a:stretch>
                <a:fillRect/>
              </a:stretch>
            </a:blipFill>
          </p:spPr>
          <p:txBody>
            <a:bodyPr/>
            <a:lstStyle/>
            <a:p>
              <a:endParaRPr lang="en-US" sz="6041"/>
            </a:p>
          </p:txBody>
        </p:sp>
        <p:sp>
          <p:nvSpPr>
            <p:cNvPr id="70" name="Freeform 70"/>
            <p:cNvSpPr/>
            <p:nvPr/>
          </p:nvSpPr>
          <p:spPr>
            <a:xfrm>
              <a:off x="1323703" y="529308"/>
              <a:ext cx="1327366" cy="743889"/>
            </a:xfrm>
            <a:custGeom>
              <a:avLst/>
              <a:gdLst/>
              <a:ahLst/>
              <a:cxnLst/>
              <a:rect l="l" t="t" r="r" b="b"/>
              <a:pathLst>
                <a:path w="1327366" h="743889">
                  <a:moveTo>
                    <a:pt x="0" y="0"/>
                  </a:moveTo>
                  <a:lnTo>
                    <a:pt x="1327366" y="0"/>
                  </a:lnTo>
                  <a:lnTo>
                    <a:pt x="1327366" y="743889"/>
                  </a:lnTo>
                  <a:lnTo>
                    <a:pt x="0" y="743889"/>
                  </a:lnTo>
                  <a:lnTo>
                    <a:pt x="0" y="0"/>
                  </a:lnTo>
                  <a:close/>
                </a:path>
              </a:pathLst>
            </a:custGeom>
            <a:blipFill>
              <a:blip r:embed="rId14"/>
              <a:stretch>
                <a:fillRect/>
              </a:stretch>
            </a:blipFill>
          </p:spPr>
          <p:txBody>
            <a:bodyPr/>
            <a:lstStyle/>
            <a:p>
              <a:endParaRPr lang="en-US" sz="6041"/>
            </a:p>
          </p:txBody>
        </p:sp>
        <p:sp>
          <p:nvSpPr>
            <p:cNvPr id="71" name="Freeform 71"/>
            <p:cNvSpPr/>
            <p:nvPr/>
          </p:nvSpPr>
          <p:spPr>
            <a:xfrm>
              <a:off x="1336403" y="1815289"/>
              <a:ext cx="1208215" cy="682969"/>
            </a:xfrm>
            <a:custGeom>
              <a:avLst/>
              <a:gdLst/>
              <a:ahLst/>
              <a:cxnLst/>
              <a:rect l="l" t="t" r="r" b="b"/>
              <a:pathLst>
                <a:path w="1208215" h="682969">
                  <a:moveTo>
                    <a:pt x="0" y="0"/>
                  </a:moveTo>
                  <a:lnTo>
                    <a:pt x="1208215" y="0"/>
                  </a:lnTo>
                  <a:lnTo>
                    <a:pt x="1208215" y="682969"/>
                  </a:lnTo>
                  <a:lnTo>
                    <a:pt x="0" y="682969"/>
                  </a:lnTo>
                  <a:lnTo>
                    <a:pt x="0" y="0"/>
                  </a:lnTo>
                  <a:close/>
                </a:path>
              </a:pathLst>
            </a:custGeom>
            <a:blipFill>
              <a:blip r:embed="rId15"/>
              <a:stretch>
                <a:fillRect t="-17937"/>
              </a:stretch>
            </a:blipFill>
          </p:spPr>
          <p:txBody>
            <a:bodyPr/>
            <a:lstStyle/>
            <a:p>
              <a:endParaRPr lang="en-US" sz="6041"/>
            </a:p>
          </p:txBody>
        </p:sp>
        <p:sp>
          <p:nvSpPr>
            <p:cNvPr id="72" name="Freeform 72"/>
            <p:cNvSpPr/>
            <p:nvPr/>
          </p:nvSpPr>
          <p:spPr>
            <a:xfrm>
              <a:off x="1142578" y="1267529"/>
              <a:ext cx="1473195" cy="523789"/>
            </a:xfrm>
            <a:custGeom>
              <a:avLst/>
              <a:gdLst/>
              <a:ahLst/>
              <a:cxnLst/>
              <a:rect l="l" t="t" r="r" b="b"/>
              <a:pathLst>
                <a:path w="1473195" h="523789">
                  <a:moveTo>
                    <a:pt x="0" y="0"/>
                  </a:moveTo>
                  <a:lnTo>
                    <a:pt x="1473195" y="0"/>
                  </a:lnTo>
                  <a:lnTo>
                    <a:pt x="1473195" y="523789"/>
                  </a:lnTo>
                  <a:lnTo>
                    <a:pt x="0" y="523789"/>
                  </a:lnTo>
                  <a:lnTo>
                    <a:pt x="0" y="0"/>
                  </a:lnTo>
                  <a:close/>
                </a:path>
              </a:pathLst>
            </a:custGeom>
            <a:blipFill>
              <a:blip r:embed="rId16"/>
              <a:stretch>
                <a:fillRect l="-12470" r="-16414"/>
              </a:stretch>
            </a:blipFill>
          </p:spPr>
          <p:txBody>
            <a:bodyPr/>
            <a:lstStyle/>
            <a:p>
              <a:endParaRPr lang="en-US" sz="6041"/>
            </a:p>
          </p:txBody>
        </p:sp>
        <p:sp>
          <p:nvSpPr>
            <p:cNvPr id="73" name="Freeform 73"/>
            <p:cNvSpPr/>
            <p:nvPr/>
          </p:nvSpPr>
          <p:spPr>
            <a:xfrm>
              <a:off x="2473580" y="1365802"/>
              <a:ext cx="284387" cy="284387"/>
            </a:xfrm>
            <a:custGeom>
              <a:avLst/>
              <a:gdLst/>
              <a:ahLst/>
              <a:cxnLst/>
              <a:rect l="l" t="t" r="r" b="b"/>
              <a:pathLst>
                <a:path w="284387" h="284387">
                  <a:moveTo>
                    <a:pt x="0" y="0"/>
                  </a:moveTo>
                  <a:lnTo>
                    <a:pt x="284386" y="0"/>
                  </a:lnTo>
                  <a:lnTo>
                    <a:pt x="284386" y="284387"/>
                  </a:lnTo>
                  <a:lnTo>
                    <a:pt x="0" y="284387"/>
                  </a:lnTo>
                  <a:lnTo>
                    <a:pt x="0" y="0"/>
                  </a:lnTo>
                  <a:close/>
                </a:path>
              </a:pathLst>
            </a:custGeom>
            <a:blipFill>
              <a:blip r:embed="rId17"/>
              <a:stretch>
                <a:fillRect/>
              </a:stretch>
            </a:blipFill>
          </p:spPr>
          <p:txBody>
            <a:bodyPr/>
            <a:lstStyle/>
            <a:p>
              <a:endParaRPr lang="en-US" sz="6041"/>
            </a:p>
          </p:txBody>
        </p:sp>
        <p:sp>
          <p:nvSpPr>
            <p:cNvPr id="74" name="Freeform 74"/>
            <p:cNvSpPr/>
            <p:nvPr/>
          </p:nvSpPr>
          <p:spPr>
            <a:xfrm>
              <a:off x="0" y="1946241"/>
              <a:ext cx="1405474" cy="856899"/>
            </a:xfrm>
            <a:custGeom>
              <a:avLst/>
              <a:gdLst/>
              <a:ahLst/>
              <a:cxnLst/>
              <a:rect l="l" t="t" r="r" b="b"/>
              <a:pathLst>
                <a:path w="1405474" h="856899">
                  <a:moveTo>
                    <a:pt x="0" y="0"/>
                  </a:moveTo>
                  <a:lnTo>
                    <a:pt x="1405474" y="0"/>
                  </a:lnTo>
                  <a:lnTo>
                    <a:pt x="1405474" y="856899"/>
                  </a:lnTo>
                  <a:lnTo>
                    <a:pt x="0" y="856899"/>
                  </a:lnTo>
                  <a:lnTo>
                    <a:pt x="0" y="0"/>
                  </a:lnTo>
                  <a:close/>
                </a:path>
              </a:pathLst>
            </a:custGeom>
            <a:blipFill>
              <a:blip r:embed="rId18"/>
              <a:stretch>
                <a:fillRect/>
              </a:stretch>
            </a:blipFill>
          </p:spPr>
          <p:txBody>
            <a:bodyPr/>
            <a:lstStyle/>
            <a:p>
              <a:endParaRPr lang="en-US" sz="6041"/>
            </a:p>
          </p:txBody>
        </p:sp>
        <p:sp>
          <p:nvSpPr>
            <p:cNvPr id="75" name="TextBox 75"/>
            <p:cNvSpPr txBox="1"/>
            <p:nvPr/>
          </p:nvSpPr>
          <p:spPr>
            <a:xfrm>
              <a:off x="119973" y="9525"/>
              <a:ext cx="1984773" cy="192360"/>
            </a:xfrm>
            <a:prstGeom prst="rect">
              <a:avLst/>
            </a:prstGeom>
          </p:spPr>
          <p:txBody>
            <a:bodyPr lIns="0" tIns="0" rIns="0" bIns="0" rtlCol="0" anchor="t">
              <a:spAutoFit/>
            </a:bodyPr>
            <a:lstStyle/>
            <a:p>
              <a:pPr algn="ctr">
                <a:lnSpc>
                  <a:spcPts val="978"/>
                </a:lnSpc>
              </a:pPr>
              <a:r>
                <a:rPr lang="en-US" sz="921">
                  <a:solidFill>
                    <a:srgbClr val="000000"/>
                  </a:solidFill>
                  <a:latin typeface="Montserrat Classic Bold"/>
                  <a:ea typeface="Montserrat Classic Bold"/>
                  <a:cs typeface="Montserrat Classic Bold"/>
                  <a:sym typeface="Montserrat Classic Bold"/>
                </a:rPr>
                <a:t>First International West Africa Symposium </a:t>
              </a:r>
            </a:p>
            <a:p>
              <a:pPr algn="ctr">
                <a:lnSpc>
                  <a:spcPts val="978"/>
                </a:lnSpc>
              </a:pPr>
              <a:r>
                <a:rPr lang="en-US" sz="921">
                  <a:solidFill>
                    <a:srgbClr val="000000"/>
                  </a:solidFill>
                  <a:latin typeface="Montserrat Classic Bold"/>
                  <a:ea typeface="Montserrat Classic Bold"/>
                  <a:cs typeface="Montserrat Classic Bold"/>
                  <a:sym typeface="Montserrat Classic Bold"/>
                </a:rPr>
                <a:t>on Infectious Diseases in Sierra Leone </a:t>
              </a:r>
            </a:p>
          </p:txBody>
        </p:sp>
      </p:grpSp>
      <p:grpSp>
        <p:nvGrpSpPr>
          <p:cNvPr id="76" name="Group 76"/>
          <p:cNvGrpSpPr/>
          <p:nvPr/>
        </p:nvGrpSpPr>
        <p:grpSpPr>
          <a:xfrm>
            <a:off x="8130366" y="9612594"/>
            <a:ext cx="2444121" cy="1320788"/>
            <a:chOff x="0" y="9525"/>
            <a:chExt cx="1833091" cy="990590"/>
          </a:xfrm>
        </p:grpSpPr>
        <p:sp>
          <p:nvSpPr>
            <p:cNvPr id="77" name="Freeform 77"/>
            <p:cNvSpPr/>
            <p:nvPr/>
          </p:nvSpPr>
          <p:spPr>
            <a:xfrm>
              <a:off x="13681" y="191854"/>
              <a:ext cx="1629247" cy="808261"/>
            </a:xfrm>
            <a:custGeom>
              <a:avLst/>
              <a:gdLst/>
              <a:ahLst/>
              <a:cxnLst/>
              <a:rect l="l" t="t" r="r" b="b"/>
              <a:pathLst>
                <a:path w="1629247" h="808261">
                  <a:moveTo>
                    <a:pt x="0" y="0"/>
                  </a:moveTo>
                  <a:lnTo>
                    <a:pt x="1629247" y="0"/>
                  </a:lnTo>
                  <a:lnTo>
                    <a:pt x="1629247" y="808262"/>
                  </a:lnTo>
                  <a:lnTo>
                    <a:pt x="0" y="808262"/>
                  </a:lnTo>
                  <a:lnTo>
                    <a:pt x="0" y="0"/>
                  </a:lnTo>
                  <a:close/>
                </a:path>
              </a:pathLst>
            </a:custGeom>
            <a:blipFill>
              <a:blip r:embed="rId19"/>
              <a:stretch>
                <a:fillRect t="-17252" b="-17252"/>
              </a:stretch>
            </a:blipFill>
          </p:spPr>
          <p:txBody>
            <a:bodyPr/>
            <a:lstStyle/>
            <a:p>
              <a:endParaRPr lang="en-US" sz="6041"/>
            </a:p>
          </p:txBody>
        </p:sp>
        <p:sp>
          <p:nvSpPr>
            <p:cNvPr id="78" name="Freeform 78"/>
            <p:cNvSpPr/>
            <p:nvPr/>
          </p:nvSpPr>
          <p:spPr>
            <a:xfrm>
              <a:off x="32586" y="116345"/>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20"/>
              <a:stretch>
                <a:fillRect/>
              </a:stretch>
            </a:blipFill>
          </p:spPr>
          <p:txBody>
            <a:bodyPr/>
            <a:lstStyle/>
            <a:p>
              <a:endParaRPr lang="en-US" sz="6041"/>
            </a:p>
          </p:txBody>
        </p:sp>
        <p:sp>
          <p:nvSpPr>
            <p:cNvPr id="79" name="TextBox 79"/>
            <p:cNvSpPr txBox="1"/>
            <p:nvPr/>
          </p:nvSpPr>
          <p:spPr>
            <a:xfrm>
              <a:off x="0" y="9525"/>
              <a:ext cx="1833091" cy="9618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Freie Universität Berlin</a:t>
              </a:r>
            </a:p>
          </p:txBody>
        </p:sp>
      </p:grpSp>
      <p:grpSp>
        <p:nvGrpSpPr>
          <p:cNvPr id="80" name="Group 80"/>
          <p:cNvGrpSpPr/>
          <p:nvPr/>
        </p:nvGrpSpPr>
        <p:grpSpPr>
          <a:xfrm>
            <a:off x="8130366" y="11134090"/>
            <a:ext cx="2444121" cy="1537212"/>
            <a:chOff x="0" y="0"/>
            <a:chExt cx="1833091" cy="1152910"/>
          </a:xfrm>
        </p:grpSpPr>
        <p:sp>
          <p:nvSpPr>
            <p:cNvPr id="81" name="Freeform 81"/>
            <p:cNvSpPr/>
            <p:nvPr/>
          </p:nvSpPr>
          <p:spPr>
            <a:xfrm>
              <a:off x="51490" y="0"/>
              <a:ext cx="1644015" cy="950723"/>
            </a:xfrm>
            <a:custGeom>
              <a:avLst/>
              <a:gdLst/>
              <a:ahLst/>
              <a:cxnLst/>
              <a:rect l="l" t="t" r="r" b="b"/>
              <a:pathLst>
                <a:path w="1644015" h="950723">
                  <a:moveTo>
                    <a:pt x="0" y="0"/>
                  </a:moveTo>
                  <a:lnTo>
                    <a:pt x="1644015" y="0"/>
                  </a:lnTo>
                  <a:lnTo>
                    <a:pt x="1644015" y="950723"/>
                  </a:lnTo>
                  <a:lnTo>
                    <a:pt x="0" y="950723"/>
                  </a:lnTo>
                  <a:lnTo>
                    <a:pt x="0" y="0"/>
                  </a:lnTo>
                  <a:close/>
                </a:path>
              </a:pathLst>
            </a:custGeom>
            <a:blipFill>
              <a:blip r:embed="rId21"/>
              <a:stretch>
                <a:fillRect l="-2397" t="-9022" b="-9022"/>
              </a:stretch>
            </a:blipFill>
          </p:spPr>
          <p:txBody>
            <a:bodyPr/>
            <a:lstStyle/>
            <a:p>
              <a:endParaRPr lang="en-US" sz="6041"/>
            </a:p>
          </p:txBody>
        </p:sp>
        <p:sp>
          <p:nvSpPr>
            <p:cNvPr id="82" name="Freeform 82"/>
            <p:cNvSpPr/>
            <p:nvPr/>
          </p:nvSpPr>
          <p:spPr>
            <a:xfrm>
              <a:off x="32586" y="715081"/>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22"/>
              <a:stretch>
                <a:fillRect/>
              </a:stretch>
            </a:blipFill>
          </p:spPr>
          <p:txBody>
            <a:bodyPr/>
            <a:lstStyle/>
            <a:p>
              <a:endParaRPr lang="en-US" sz="6041"/>
            </a:p>
          </p:txBody>
        </p:sp>
        <p:sp>
          <p:nvSpPr>
            <p:cNvPr id="83" name="TextBox 83"/>
            <p:cNvSpPr txBox="1"/>
            <p:nvPr/>
          </p:nvSpPr>
          <p:spPr>
            <a:xfrm>
              <a:off x="0" y="1056730"/>
              <a:ext cx="1833091" cy="9618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University College Dublin</a:t>
              </a:r>
            </a:p>
          </p:txBody>
        </p:sp>
      </p:grpSp>
      <p:sp>
        <p:nvSpPr>
          <p:cNvPr id="84" name="AutoShape 84"/>
          <p:cNvSpPr/>
          <p:nvPr/>
        </p:nvSpPr>
        <p:spPr>
          <a:xfrm>
            <a:off x="2784068" y="3545160"/>
            <a:ext cx="7334457" cy="4665691"/>
          </a:xfrm>
          <a:prstGeom prst="rect">
            <a:avLst/>
          </a:prstGeom>
          <a:solidFill>
            <a:srgbClr val="53D1F9">
              <a:alpha val="20784"/>
            </a:srgbClr>
          </a:solidFill>
        </p:spPr>
        <p:txBody>
          <a:bodyPr/>
          <a:lstStyle/>
          <a:p>
            <a:endParaRPr lang="en-US" sz="6041"/>
          </a:p>
        </p:txBody>
      </p:sp>
      <p:grpSp>
        <p:nvGrpSpPr>
          <p:cNvPr id="85" name="Group 85"/>
          <p:cNvGrpSpPr/>
          <p:nvPr/>
        </p:nvGrpSpPr>
        <p:grpSpPr>
          <a:xfrm>
            <a:off x="2657458" y="3288201"/>
            <a:ext cx="7216276" cy="4644064"/>
            <a:chOff x="0" y="0"/>
            <a:chExt cx="1064594" cy="685123"/>
          </a:xfrm>
        </p:grpSpPr>
        <p:sp>
          <p:nvSpPr>
            <p:cNvPr id="86" name="Freeform 86"/>
            <p:cNvSpPr/>
            <p:nvPr/>
          </p:nvSpPr>
          <p:spPr>
            <a:xfrm>
              <a:off x="0" y="0"/>
              <a:ext cx="1064594" cy="685123"/>
            </a:xfrm>
            <a:custGeom>
              <a:avLst/>
              <a:gdLst/>
              <a:ahLst/>
              <a:cxnLst/>
              <a:rect l="l" t="t" r="r" b="b"/>
              <a:pathLst>
                <a:path w="1064594" h="685123">
                  <a:moveTo>
                    <a:pt x="0" y="0"/>
                  </a:moveTo>
                  <a:lnTo>
                    <a:pt x="1064594" y="0"/>
                  </a:lnTo>
                  <a:lnTo>
                    <a:pt x="1064594" y="685123"/>
                  </a:lnTo>
                  <a:lnTo>
                    <a:pt x="0" y="685123"/>
                  </a:lnTo>
                  <a:close/>
                </a:path>
              </a:pathLst>
            </a:custGeom>
            <a:solidFill>
              <a:srgbClr val="000000">
                <a:alpha val="0"/>
              </a:srgbClr>
            </a:solidFill>
            <a:ln w="9525" cap="sq">
              <a:solidFill>
                <a:srgbClr val="53D1F9"/>
              </a:solidFill>
              <a:prstDash val="solid"/>
              <a:miter/>
            </a:ln>
          </p:spPr>
          <p:txBody>
            <a:bodyPr/>
            <a:lstStyle/>
            <a:p>
              <a:endParaRPr lang="en-US" sz="6041"/>
            </a:p>
          </p:txBody>
        </p:sp>
        <p:sp>
          <p:nvSpPr>
            <p:cNvPr id="87" name="TextBox 87"/>
            <p:cNvSpPr txBox="1"/>
            <p:nvPr/>
          </p:nvSpPr>
          <p:spPr>
            <a:xfrm>
              <a:off x="0" y="-28575"/>
              <a:ext cx="1064594" cy="713698"/>
            </a:xfrm>
            <a:prstGeom prst="rect">
              <a:avLst/>
            </a:prstGeom>
          </p:spPr>
          <p:txBody>
            <a:bodyPr lIns="29676" tIns="29676" rIns="29676" bIns="29676" rtlCol="0" anchor="ctr"/>
            <a:lstStyle/>
            <a:p>
              <a:pPr algn="ctr">
                <a:lnSpc>
                  <a:spcPts val="3785"/>
                </a:lnSpc>
              </a:pPr>
              <a:endParaRPr sz="6041"/>
            </a:p>
          </p:txBody>
        </p:sp>
      </p:grpSp>
      <p:grpSp>
        <p:nvGrpSpPr>
          <p:cNvPr id="88" name="Group 88"/>
          <p:cNvGrpSpPr/>
          <p:nvPr/>
        </p:nvGrpSpPr>
        <p:grpSpPr>
          <a:xfrm>
            <a:off x="10408603" y="3256337"/>
            <a:ext cx="11983719" cy="4954512"/>
            <a:chOff x="0" y="0"/>
            <a:chExt cx="8987789" cy="3715885"/>
          </a:xfrm>
        </p:grpSpPr>
        <p:grpSp>
          <p:nvGrpSpPr>
            <p:cNvPr id="89" name="Group 89"/>
            <p:cNvGrpSpPr/>
            <p:nvPr/>
          </p:nvGrpSpPr>
          <p:grpSpPr>
            <a:xfrm>
              <a:off x="0" y="216617"/>
              <a:ext cx="8809348" cy="3499268"/>
              <a:chOff x="0" y="0"/>
              <a:chExt cx="1732819" cy="688314"/>
            </a:xfrm>
          </p:grpSpPr>
          <p:sp>
            <p:nvSpPr>
              <p:cNvPr id="90" name="Freeform 90"/>
              <p:cNvSpPr/>
              <p:nvPr/>
            </p:nvSpPr>
            <p:spPr>
              <a:xfrm>
                <a:off x="0" y="0"/>
                <a:ext cx="1732819" cy="688314"/>
              </a:xfrm>
              <a:custGeom>
                <a:avLst/>
                <a:gdLst/>
                <a:ahLst/>
                <a:cxnLst/>
                <a:rect l="l" t="t" r="r" b="b"/>
                <a:pathLst>
                  <a:path w="1732819" h="688314">
                    <a:moveTo>
                      <a:pt x="0" y="0"/>
                    </a:moveTo>
                    <a:lnTo>
                      <a:pt x="1732819" y="0"/>
                    </a:lnTo>
                    <a:lnTo>
                      <a:pt x="1732819" y="688314"/>
                    </a:lnTo>
                    <a:lnTo>
                      <a:pt x="0" y="688314"/>
                    </a:lnTo>
                    <a:close/>
                  </a:path>
                </a:pathLst>
              </a:custGeom>
              <a:solidFill>
                <a:srgbClr val="C8D530">
                  <a:alpha val="20784"/>
                </a:srgbClr>
              </a:solidFill>
              <a:ln cap="sq">
                <a:noFill/>
                <a:prstDash val="solid"/>
                <a:miter/>
              </a:ln>
            </p:spPr>
            <p:txBody>
              <a:bodyPr/>
              <a:lstStyle/>
              <a:p>
                <a:endParaRPr lang="en-US" sz="6041"/>
              </a:p>
            </p:txBody>
          </p:sp>
          <p:sp>
            <p:nvSpPr>
              <p:cNvPr id="91" name="TextBox 91"/>
              <p:cNvSpPr txBox="1"/>
              <p:nvPr/>
            </p:nvSpPr>
            <p:spPr>
              <a:xfrm>
                <a:off x="0" y="-28575"/>
                <a:ext cx="1732819" cy="716889"/>
              </a:xfrm>
              <a:prstGeom prst="rect">
                <a:avLst/>
              </a:prstGeom>
            </p:spPr>
            <p:txBody>
              <a:bodyPr lIns="29676" tIns="29676" rIns="29676" bIns="29676" rtlCol="0" anchor="ctr"/>
              <a:lstStyle/>
              <a:p>
                <a:pPr algn="ctr">
                  <a:lnSpc>
                    <a:spcPts val="3785"/>
                  </a:lnSpc>
                </a:pPr>
                <a:endParaRPr sz="6041"/>
              </a:p>
            </p:txBody>
          </p:sp>
        </p:grpSp>
        <p:grpSp>
          <p:nvGrpSpPr>
            <p:cNvPr id="92" name="Group 92"/>
            <p:cNvGrpSpPr/>
            <p:nvPr/>
          </p:nvGrpSpPr>
          <p:grpSpPr>
            <a:xfrm>
              <a:off x="177551" y="0"/>
              <a:ext cx="8810238" cy="3506950"/>
              <a:chOff x="0" y="0"/>
              <a:chExt cx="1732994" cy="689825"/>
            </a:xfrm>
          </p:grpSpPr>
          <p:sp>
            <p:nvSpPr>
              <p:cNvPr id="93" name="Freeform 93"/>
              <p:cNvSpPr/>
              <p:nvPr/>
            </p:nvSpPr>
            <p:spPr>
              <a:xfrm>
                <a:off x="0" y="0"/>
                <a:ext cx="1732994" cy="689825"/>
              </a:xfrm>
              <a:custGeom>
                <a:avLst/>
                <a:gdLst/>
                <a:ahLst/>
                <a:cxnLst/>
                <a:rect l="l" t="t" r="r" b="b"/>
                <a:pathLst>
                  <a:path w="1732994" h="689825">
                    <a:moveTo>
                      <a:pt x="0" y="0"/>
                    </a:moveTo>
                    <a:lnTo>
                      <a:pt x="1732994" y="0"/>
                    </a:lnTo>
                    <a:lnTo>
                      <a:pt x="1732994" y="689825"/>
                    </a:lnTo>
                    <a:lnTo>
                      <a:pt x="0" y="689825"/>
                    </a:lnTo>
                    <a:close/>
                  </a:path>
                </a:pathLst>
              </a:custGeom>
              <a:solidFill>
                <a:srgbClr val="000000">
                  <a:alpha val="0"/>
                </a:srgbClr>
              </a:solidFill>
              <a:ln w="9525" cap="sq">
                <a:solidFill>
                  <a:srgbClr val="BFD14C"/>
                </a:solidFill>
                <a:prstDash val="solid"/>
                <a:miter/>
              </a:ln>
            </p:spPr>
            <p:txBody>
              <a:bodyPr/>
              <a:lstStyle/>
              <a:p>
                <a:endParaRPr lang="en-US" sz="6041"/>
              </a:p>
            </p:txBody>
          </p:sp>
          <p:sp>
            <p:nvSpPr>
              <p:cNvPr id="94" name="TextBox 94"/>
              <p:cNvSpPr txBox="1"/>
              <p:nvPr/>
            </p:nvSpPr>
            <p:spPr>
              <a:xfrm>
                <a:off x="0" y="-28575"/>
                <a:ext cx="1732994" cy="718400"/>
              </a:xfrm>
              <a:prstGeom prst="rect">
                <a:avLst/>
              </a:prstGeom>
            </p:spPr>
            <p:txBody>
              <a:bodyPr lIns="29676" tIns="29676" rIns="29676" bIns="29676" rtlCol="0" anchor="ctr"/>
              <a:lstStyle/>
              <a:p>
                <a:pPr algn="ctr">
                  <a:lnSpc>
                    <a:spcPts val="3785"/>
                  </a:lnSpc>
                </a:pPr>
                <a:endParaRPr sz="6041"/>
              </a:p>
            </p:txBody>
          </p:sp>
        </p:grpSp>
        <p:sp>
          <p:nvSpPr>
            <p:cNvPr id="95" name="TextBox 95"/>
            <p:cNvSpPr txBox="1"/>
            <p:nvPr/>
          </p:nvSpPr>
          <p:spPr>
            <a:xfrm>
              <a:off x="414564" y="361540"/>
              <a:ext cx="4321229" cy="401504"/>
            </a:xfrm>
            <a:prstGeom prst="rect">
              <a:avLst/>
            </a:prstGeom>
          </p:spPr>
          <p:txBody>
            <a:bodyPr lIns="0" tIns="0" rIns="0" bIns="0" rtlCol="0" anchor="t">
              <a:spAutoFit/>
            </a:bodyPr>
            <a:lstStyle/>
            <a:p>
              <a:pPr>
                <a:lnSpc>
                  <a:spcPts val="4530"/>
                </a:lnSpc>
              </a:pPr>
              <a:r>
                <a:rPr lang="en-US" sz="3236">
                  <a:solidFill>
                    <a:srgbClr val="052049"/>
                  </a:solidFill>
                  <a:latin typeface="Montserrat Bold"/>
                  <a:ea typeface="Montserrat Bold"/>
                  <a:cs typeface="Montserrat Bold"/>
                  <a:sym typeface="Montserrat Bold"/>
                </a:rPr>
                <a:t>Goals</a:t>
              </a:r>
            </a:p>
          </p:txBody>
        </p:sp>
        <p:sp>
          <p:nvSpPr>
            <p:cNvPr id="96" name="TextBox 96"/>
            <p:cNvSpPr txBox="1"/>
            <p:nvPr/>
          </p:nvSpPr>
          <p:spPr>
            <a:xfrm>
              <a:off x="4516232" y="914114"/>
              <a:ext cx="3946463" cy="2382384"/>
            </a:xfrm>
            <a:prstGeom prst="rect">
              <a:avLst/>
            </a:prstGeom>
          </p:spPr>
          <p:txBody>
            <a:bodyPr lIns="0" tIns="0" rIns="0" bIns="0" rtlCol="0" anchor="t">
              <a:spAutoFit/>
            </a:bodyPr>
            <a:lstStyle/>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Creation of an organized approach for obtaining larger collaborative grants from federal agencies such as NIH and ARPA-H</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Foster and sustain international collaborations</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Push a creative, outreach and media presence</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Develop a new LLC structure collaborating with UCSF</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Creation of internships and learning spaces</a:t>
              </a:r>
            </a:p>
            <a:p>
              <a:pPr marL="690889" lvl="2" indent="-230296">
                <a:lnSpc>
                  <a:spcPts val="2480"/>
                </a:lnSpc>
                <a:buFont typeface="Arial"/>
                <a:buChar char="⚬"/>
              </a:pPr>
              <a:r>
                <a:rPr lang="en-US" sz="1600">
                  <a:solidFill>
                    <a:srgbClr val="052049"/>
                  </a:solidFill>
                  <a:latin typeface="Montserrat Medium"/>
                  <a:ea typeface="Montserrat Medium"/>
                  <a:cs typeface="Montserrat Medium"/>
                  <a:sym typeface="Montserrat Medium"/>
                </a:rPr>
                <a:t>QBI Y.E.S internships</a:t>
              </a:r>
            </a:p>
            <a:p>
              <a:pPr marL="690889" lvl="2" indent="-230296">
                <a:lnSpc>
                  <a:spcPts val="2480"/>
                </a:lnSpc>
                <a:buFont typeface="Arial"/>
                <a:buChar char="⚬"/>
              </a:pPr>
              <a:r>
                <a:rPr lang="en-US" sz="1600">
                  <a:solidFill>
                    <a:srgbClr val="052049"/>
                  </a:solidFill>
                  <a:latin typeface="Montserrat Medium"/>
                  <a:ea typeface="Montserrat Medium"/>
                  <a:cs typeface="Montserrat Medium"/>
                  <a:sym typeface="Montserrat Medium"/>
                </a:rPr>
                <a:t>Workshops at UCSF and in West Africa</a:t>
              </a:r>
            </a:p>
          </p:txBody>
        </p:sp>
        <p:sp>
          <p:nvSpPr>
            <p:cNvPr id="97" name="TextBox 97"/>
            <p:cNvSpPr txBox="1"/>
            <p:nvPr/>
          </p:nvSpPr>
          <p:spPr>
            <a:xfrm>
              <a:off x="4516232" y="376564"/>
              <a:ext cx="4321229" cy="401504"/>
            </a:xfrm>
            <a:prstGeom prst="rect">
              <a:avLst/>
            </a:prstGeom>
          </p:spPr>
          <p:txBody>
            <a:bodyPr lIns="0" tIns="0" rIns="0" bIns="0" rtlCol="0" anchor="t">
              <a:spAutoFit/>
            </a:bodyPr>
            <a:lstStyle/>
            <a:p>
              <a:pPr>
                <a:lnSpc>
                  <a:spcPts val="4530"/>
                </a:lnSpc>
              </a:pPr>
              <a:r>
                <a:rPr lang="en-US" sz="3236">
                  <a:solidFill>
                    <a:srgbClr val="052049"/>
                  </a:solidFill>
                  <a:latin typeface="Montserrat Bold"/>
                  <a:ea typeface="Montserrat Bold"/>
                  <a:cs typeface="Montserrat Bold"/>
                  <a:sym typeface="Montserrat Bold"/>
                </a:rPr>
                <a:t>Highlighted SubGoals</a:t>
              </a:r>
            </a:p>
          </p:txBody>
        </p:sp>
        <p:sp>
          <p:nvSpPr>
            <p:cNvPr id="98" name="TextBox 98"/>
            <p:cNvSpPr txBox="1"/>
            <p:nvPr/>
          </p:nvSpPr>
          <p:spPr>
            <a:xfrm>
              <a:off x="414564" y="914114"/>
              <a:ext cx="3441724" cy="2382384"/>
            </a:xfrm>
            <a:prstGeom prst="rect">
              <a:avLst/>
            </a:prstGeom>
          </p:spPr>
          <p:txBody>
            <a:bodyPr lIns="0" tIns="0" rIns="0" bIns="0" rtlCol="0" anchor="t">
              <a:spAutoFit/>
            </a:bodyPr>
            <a:lstStyle/>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Ensure sustainable and diverse funding for scientific endeavors</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Initiate and build national and international collaborations</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Maintain a robust outreach and media presence</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Create a new paradigm for academic-industry collaboration to translate science into medicines</a:t>
              </a:r>
            </a:p>
            <a:p>
              <a:pPr marL="345444" lvl="1" indent="-172722">
                <a:lnSpc>
                  <a:spcPts val="2480"/>
                </a:lnSpc>
                <a:buFont typeface="Arial"/>
                <a:buChar char="•"/>
              </a:pPr>
              <a:r>
                <a:rPr lang="en-US" sz="1600">
                  <a:solidFill>
                    <a:srgbClr val="052049"/>
                  </a:solidFill>
                  <a:latin typeface="Montserrat Medium"/>
                  <a:ea typeface="Montserrat Medium"/>
                  <a:cs typeface="Montserrat Medium"/>
                  <a:sym typeface="Montserrat Medium"/>
                </a:rPr>
                <a:t>Training of young, diverse scientists</a:t>
              </a:r>
            </a:p>
          </p:txBody>
        </p:sp>
      </p:grpSp>
      <p:grpSp>
        <p:nvGrpSpPr>
          <p:cNvPr id="99" name="Group 99"/>
          <p:cNvGrpSpPr/>
          <p:nvPr/>
        </p:nvGrpSpPr>
        <p:grpSpPr>
          <a:xfrm>
            <a:off x="14654729" y="8923400"/>
            <a:ext cx="2453618" cy="1911092"/>
            <a:chOff x="0" y="9525"/>
            <a:chExt cx="1840213" cy="1433319"/>
          </a:xfrm>
        </p:grpSpPr>
        <p:sp>
          <p:nvSpPr>
            <p:cNvPr id="100" name="Freeform 100"/>
            <p:cNvSpPr/>
            <p:nvPr/>
          </p:nvSpPr>
          <p:spPr>
            <a:xfrm>
              <a:off x="0" y="232259"/>
              <a:ext cx="1815877" cy="1210585"/>
            </a:xfrm>
            <a:custGeom>
              <a:avLst/>
              <a:gdLst/>
              <a:ahLst/>
              <a:cxnLst/>
              <a:rect l="l" t="t" r="r" b="b"/>
              <a:pathLst>
                <a:path w="1815877" h="1210585">
                  <a:moveTo>
                    <a:pt x="0" y="0"/>
                  </a:moveTo>
                  <a:lnTo>
                    <a:pt x="1815877" y="0"/>
                  </a:lnTo>
                  <a:lnTo>
                    <a:pt x="1815877" y="1210585"/>
                  </a:lnTo>
                  <a:lnTo>
                    <a:pt x="0" y="1210585"/>
                  </a:lnTo>
                  <a:lnTo>
                    <a:pt x="0" y="0"/>
                  </a:lnTo>
                  <a:close/>
                </a:path>
              </a:pathLst>
            </a:custGeom>
            <a:blipFill>
              <a:blip r:embed="rId23"/>
              <a:stretch>
                <a:fillRect/>
              </a:stretch>
            </a:blipFill>
          </p:spPr>
          <p:txBody>
            <a:bodyPr/>
            <a:lstStyle/>
            <a:p>
              <a:endParaRPr lang="en-US" sz="6041"/>
            </a:p>
          </p:txBody>
        </p:sp>
        <p:sp>
          <p:nvSpPr>
            <p:cNvPr id="101" name="TextBox 101"/>
            <p:cNvSpPr txBox="1"/>
            <p:nvPr/>
          </p:nvSpPr>
          <p:spPr>
            <a:xfrm>
              <a:off x="61859" y="9525"/>
              <a:ext cx="1692161" cy="19236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“Optimizing the Transition from Science to Drugs” panel discussion</a:t>
              </a:r>
            </a:p>
          </p:txBody>
        </p:sp>
        <p:sp>
          <p:nvSpPr>
            <p:cNvPr id="102" name="Freeform 102"/>
            <p:cNvSpPr/>
            <p:nvPr/>
          </p:nvSpPr>
          <p:spPr>
            <a:xfrm>
              <a:off x="1556613" y="520335"/>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24"/>
              <a:stretch>
                <a:fillRect/>
              </a:stretch>
            </a:blipFill>
          </p:spPr>
          <p:txBody>
            <a:bodyPr/>
            <a:lstStyle/>
            <a:p>
              <a:endParaRPr lang="en-US" sz="6041"/>
            </a:p>
          </p:txBody>
        </p:sp>
      </p:grpSp>
      <p:sp>
        <p:nvSpPr>
          <p:cNvPr id="103" name="Freeform 103"/>
          <p:cNvSpPr/>
          <p:nvPr/>
        </p:nvSpPr>
        <p:spPr>
          <a:xfrm>
            <a:off x="30040302" y="14204918"/>
            <a:ext cx="2602706" cy="1353406"/>
          </a:xfrm>
          <a:custGeom>
            <a:avLst/>
            <a:gdLst/>
            <a:ahLst/>
            <a:cxnLst/>
            <a:rect l="l" t="t" r="r" b="b"/>
            <a:pathLst>
              <a:path w="1464022" h="761291">
                <a:moveTo>
                  <a:pt x="0" y="0"/>
                </a:moveTo>
                <a:lnTo>
                  <a:pt x="1464022" y="0"/>
                </a:lnTo>
                <a:lnTo>
                  <a:pt x="1464022" y="761292"/>
                </a:lnTo>
                <a:lnTo>
                  <a:pt x="0" y="761292"/>
                </a:lnTo>
                <a:lnTo>
                  <a:pt x="0" y="0"/>
                </a:lnTo>
                <a:close/>
              </a:path>
            </a:pathLst>
          </a:custGeom>
          <a:blipFill>
            <a:blip r:embed="rId25"/>
            <a:stretch>
              <a:fillRect/>
            </a:stretch>
          </a:blipFill>
        </p:spPr>
        <p:txBody>
          <a:bodyPr/>
          <a:lstStyle/>
          <a:p>
            <a:endParaRPr lang="en-US" sz="6041"/>
          </a:p>
        </p:txBody>
      </p:sp>
      <p:grpSp>
        <p:nvGrpSpPr>
          <p:cNvPr id="104" name="Group 104"/>
          <p:cNvGrpSpPr/>
          <p:nvPr/>
        </p:nvGrpSpPr>
        <p:grpSpPr>
          <a:xfrm>
            <a:off x="3567078" y="9777436"/>
            <a:ext cx="3996508" cy="2638348"/>
            <a:chOff x="0" y="0"/>
            <a:chExt cx="2997381" cy="1978762"/>
          </a:xfrm>
        </p:grpSpPr>
        <p:sp>
          <p:nvSpPr>
            <p:cNvPr id="105" name="Freeform 105"/>
            <p:cNvSpPr/>
            <p:nvPr/>
          </p:nvSpPr>
          <p:spPr>
            <a:xfrm>
              <a:off x="1031502" y="1655129"/>
              <a:ext cx="567486" cy="323633"/>
            </a:xfrm>
            <a:custGeom>
              <a:avLst/>
              <a:gdLst/>
              <a:ahLst/>
              <a:cxnLst/>
              <a:rect l="l" t="t" r="r" b="b"/>
              <a:pathLst>
                <a:path w="567486" h="323633">
                  <a:moveTo>
                    <a:pt x="0" y="0"/>
                  </a:moveTo>
                  <a:lnTo>
                    <a:pt x="567487" y="0"/>
                  </a:lnTo>
                  <a:lnTo>
                    <a:pt x="567487" y="323633"/>
                  </a:lnTo>
                  <a:lnTo>
                    <a:pt x="0" y="323633"/>
                  </a:lnTo>
                  <a:lnTo>
                    <a:pt x="0" y="0"/>
                  </a:lnTo>
                  <a:close/>
                </a:path>
              </a:pathLst>
            </a:custGeom>
            <a:blipFill>
              <a:blip r:embed="rId26"/>
              <a:stretch>
                <a:fillRect l="-26861" t="-35005" r="-24092" b="-41458"/>
              </a:stretch>
            </a:blipFill>
          </p:spPr>
          <p:txBody>
            <a:bodyPr/>
            <a:lstStyle/>
            <a:p>
              <a:endParaRPr lang="en-US" sz="6041"/>
            </a:p>
          </p:txBody>
        </p:sp>
        <p:sp>
          <p:nvSpPr>
            <p:cNvPr id="106" name="Freeform 106"/>
            <p:cNvSpPr/>
            <p:nvPr/>
          </p:nvSpPr>
          <p:spPr>
            <a:xfrm>
              <a:off x="1887171" y="1669711"/>
              <a:ext cx="1044440" cy="294469"/>
            </a:xfrm>
            <a:custGeom>
              <a:avLst/>
              <a:gdLst/>
              <a:ahLst/>
              <a:cxnLst/>
              <a:rect l="l" t="t" r="r" b="b"/>
              <a:pathLst>
                <a:path w="1044440" h="294469">
                  <a:moveTo>
                    <a:pt x="0" y="0"/>
                  </a:moveTo>
                  <a:lnTo>
                    <a:pt x="1044439" y="0"/>
                  </a:lnTo>
                  <a:lnTo>
                    <a:pt x="1044439" y="294469"/>
                  </a:lnTo>
                  <a:lnTo>
                    <a:pt x="0" y="294469"/>
                  </a:lnTo>
                  <a:lnTo>
                    <a:pt x="0" y="0"/>
                  </a:lnTo>
                  <a:close/>
                </a:path>
              </a:pathLst>
            </a:custGeom>
            <a:blipFill>
              <a:blip r:embed="rId27"/>
              <a:stretch>
                <a:fillRect l="-7415" t="-58182" r="-6673" b="-53251"/>
              </a:stretch>
            </a:blipFill>
          </p:spPr>
          <p:txBody>
            <a:bodyPr/>
            <a:lstStyle/>
            <a:p>
              <a:endParaRPr lang="en-US" sz="6041"/>
            </a:p>
          </p:txBody>
        </p:sp>
        <p:sp>
          <p:nvSpPr>
            <p:cNvPr id="107" name="Freeform 107"/>
            <p:cNvSpPr/>
            <p:nvPr/>
          </p:nvSpPr>
          <p:spPr>
            <a:xfrm>
              <a:off x="1503326" y="468926"/>
              <a:ext cx="1359122" cy="446811"/>
            </a:xfrm>
            <a:custGeom>
              <a:avLst/>
              <a:gdLst/>
              <a:ahLst/>
              <a:cxnLst/>
              <a:rect l="l" t="t" r="r" b="b"/>
              <a:pathLst>
                <a:path w="1359122" h="446811">
                  <a:moveTo>
                    <a:pt x="0" y="0"/>
                  </a:moveTo>
                  <a:lnTo>
                    <a:pt x="1359122" y="0"/>
                  </a:lnTo>
                  <a:lnTo>
                    <a:pt x="1359122" y="446811"/>
                  </a:lnTo>
                  <a:lnTo>
                    <a:pt x="0" y="446811"/>
                  </a:lnTo>
                  <a:lnTo>
                    <a:pt x="0" y="0"/>
                  </a:lnTo>
                  <a:close/>
                </a:path>
              </a:pathLst>
            </a:custGeom>
            <a:blipFill>
              <a:blip r:embed="rId28"/>
              <a:stretch>
                <a:fillRect t="-10269" b="-10269"/>
              </a:stretch>
            </a:blipFill>
          </p:spPr>
          <p:txBody>
            <a:bodyPr/>
            <a:lstStyle/>
            <a:p>
              <a:endParaRPr lang="en-US" sz="6041"/>
            </a:p>
          </p:txBody>
        </p:sp>
        <p:sp>
          <p:nvSpPr>
            <p:cNvPr id="108" name="Freeform 108"/>
            <p:cNvSpPr/>
            <p:nvPr/>
          </p:nvSpPr>
          <p:spPr>
            <a:xfrm>
              <a:off x="2787" y="971067"/>
              <a:ext cx="1359122" cy="446811"/>
            </a:xfrm>
            <a:custGeom>
              <a:avLst/>
              <a:gdLst/>
              <a:ahLst/>
              <a:cxnLst/>
              <a:rect l="l" t="t" r="r" b="b"/>
              <a:pathLst>
                <a:path w="1359122" h="446811">
                  <a:moveTo>
                    <a:pt x="0" y="0"/>
                  </a:moveTo>
                  <a:lnTo>
                    <a:pt x="1359121" y="0"/>
                  </a:lnTo>
                  <a:lnTo>
                    <a:pt x="1359121" y="446811"/>
                  </a:lnTo>
                  <a:lnTo>
                    <a:pt x="0" y="446811"/>
                  </a:lnTo>
                  <a:lnTo>
                    <a:pt x="0" y="0"/>
                  </a:lnTo>
                  <a:close/>
                </a:path>
              </a:pathLst>
            </a:custGeom>
            <a:blipFill>
              <a:blip r:embed="rId29"/>
              <a:stretch>
                <a:fillRect/>
              </a:stretch>
            </a:blipFill>
          </p:spPr>
          <p:txBody>
            <a:bodyPr/>
            <a:lstStyle/>
            <a:p>
              <a:endParaRPr lang="en-US" sz="6041"/>
            </a:p>
          </p:txBody>
        </p:sp>
        <p:sp>
          <p:nvSpPr>
            <p:cNvPr id="109" name="Freeform 109"/>
            <p:cNvSpPr/>
            <p:nvPr/>
          </p:nvSpPr>
          <p:spPr>
            <a:xfrm>
              <a:off x="0" y="486860"/>
              <a:ext cx="1318347" cy="433407"/>
            </a:xfrm>
            <a:custGeom>
              <a:avLst/>
              <a:gdLst/>
              <a:ahLst/>
              <a:cxnLst/>
              <a:rect l="l" t="t" r="r" b="b"/>
              <a:pathLst>
                <a:path w="1318347" h="433407">
                  <a:moveTo>
                    <a:pt x="0" y="0"/>
                  </a:moveTo>
                  <a:lnTo>
                    <a:pt x="1318347" y="0"/>
                  </a:lnTo>
                  <a:lnTo>
                    <a:pt x="1318347" y="433407"/>
                  </a:lnTo>
                  <a:lnTo>
                    <a:pt x="0" y="433407"/>
                  </a:lnTo>
                  <a:lnTo>
                    <a:pt x="0" y="0"/>
                  </a:lnTo>
                  <a:close/>
                </a:path>
              </a:pathLst>
            </a:custGeom>
            <a:blipFill>
              <a:blip r:embed="rId30"/>
              <a:stretch>
                <a:fillRect/>
              </a:stretch>
            </a:blipFill>
          </p:spPr>
          <p:txBody>
            <a:bodyPr/>
            <a:lstStyle/>
            <a:p>
              <a:endParaRPr lang="en-US" sz="6041"/>
            </a:p>
          </p:txBody>
        </p:sp>
        <p:sp>
          <p:nvSpPr>
            <p:cNvPr id="110" name="Freeform 110"/>
            <p:cNvSpPr/>
            <p:nvPr/>
          </p:nvSpPr>
          <p:spPr>
            <a:xfrm>
              <a:off x="0" y="0"/>
              <a:ext cx="1318347" cy="433407"/>
            </a:xfrm>
            <a:custGeom>
              <a:avLst/>
              <a:gdLst/>
              <a:ahLst/>
              <a:cxnLst/>
              <a:rect l="l" t="t" r="r" b="b"/>
              <a:pathLst>
                <a:path w="1318347" h="433407">
                  <a:moveTo>
                    <a:pt x="0" y="0"/>
                  </a:moveTo>
                  <a:lnTo>
                    <a:pt x="1318347" y="0"/>
                  </a:lnTo>
                  <a:lnTo>
                    <a:pt x="1318347" y="433407"/>
                  </a:lnTo>
                  <a:lnTo>
                    <a:pt x="0" y="433407"/>
                  </a:lnTo>
                  <a:lnTo>
                    <a:pt x="0" y="0"/>
                  </a:lnTo>
                  <a:close/>
                </a:path>
              </a:pathLst>
            </a:custGeom>
            <a:blipFill>
              <a:blip r:embed="rId31"/>
              <a:stretch>
                <a:fillRect/>
              </a:stretch>
            </a:blipFill>
          </p:spPr>
          <p:txBody>
            <a:bodyPr/>
            <a:lstStyle/>
            <a:p>
              <a:endParaRPr lang="en-US" sz="6041"/>
            </a:p>
          </p:txBody>
        </p:sp>
        <p:sp>
          <p:nvSpPr>
            <p:cNvPr id="111" name="Freeform 111"/>
            <p:cNvSpPr/>
            <p:nvPr/>
          </p:nvSpPr>
          <p:spPr>
            <a:xfrm>
              <a:off x="1511391" y="28539"/>
              <a:ext cx="1485991" cy="376329"/>
            </a:xfrm>
            <a:custGeom>
              <a:avLst/>
              <a:gdLst/>
              <a:ahLst/>
              <a:cxnLst/>
              <a:rect l="l" t="t" r="r" b="b"/>
              <a:pathLst>
                <a:path w="1485991" h="376329">
                  <a:moveTo>
                    <a:pt x="0" y="0"/>
                  </a:moveTo>
                  <a:lnTo>
                    <a:pt x="1485990" y="0"/>
                  </a:lnTo>
                  <a:lnTo>
                    <a:pt x="1485990" y="376329"/>
                  </a:lnTo>
                  <a:lnTo>
                    <a:pt x="0" y="376329"/>
                  </a:lnTo>
                  <a:lnTo>
                    <a:pt x="0" y="0"/>
                  </a:lnTo>
                  <a:close/>
                </a:path>
              </a:pathLst>
            </a:custGeom>
            <a:blipFill>
              <a:blip r:embed="rId32"/>
              <a:stretch>
                <a:fillRect t="-2735" b="-2735"/>
              </a:stretch>
            </a:blipFill>
          </p:spPr>
          <p:txBody>
            <a:bodyPr/>
            <a:lstStyle/>
            <a:p>
              <a:endParaRPr lang="en-US" sz="6041"/>
            </a:p>
          </p:txBody>
        </p:sp>
        <p:sp>
          <p:nvSpPr>
            <p:cNvPr id="112" name="Freeform 112"/>
            <p:cNvSpPr/>
            <p:nvPr/>
          </p:nvSpPr>
          <p:spPr>
            <a:xfrm>
              <a:off x="40887" y="1719299"/>
              <a:ext cx="702433" cy="195293"/>
            </a:xfrm>
            <a:custGeom>
              <a:avLst/>
              <a:gdLst/>
              <a:ahLst/>
              <a:cxnLst/>
              <a:rect l="l" t="t" r="r" b="b"/>
              <a:pathLst>
                <a:path w="702433" h="195293">
                  <a:moveTo>
                    <a:pt x="0" y="0"/>
                  </a:moveTo>
                  <a:lnTo>
                    <a:pt x="702433" y="0"/>
                  </a:lnTo>
                  <a:lnTo>
                    <a:pt x="702433" y="195293"/>
                  </a:lnTo>
                  <a:lnTo>
                    <a:pt x="0" y="195293"/>
                  </a:lnTo>
                  <a:lnTo>
                    <a:pt x="0" y="0"/>
                  </a:lnTo>
                  <a:close/>
                </a:path>
              </a:pathLst>
            </a:custGeom>
            <a:blipFill>
              <a:blip r:embed="rId33"/>
              <a:stretch>
                <a:fillRect/>
              </a:stretch>
            </a:blipFill>
          </p:spPr>
          <p:txBody>
            <a:bodyPr/>
            <a:lstStyle/>
            <a:p>
              <a:endParaRPr lang="en-US" sz="6041"/>
            </a:p>
          </p:txBody>
        </p:sp>
      </p:grpSp>
      <p:grpSp>
        <p:nvGrpSpPr>
          <p:cNvPr id="113" name="Group 113"/>
          <p:cNvGrpSpPr/>
          <p:nvPr/>
        </p:nvGrpSpPr>
        <p:grpSpPr>
          <a:xfrm>
            <a:off x="20442808" y="9884076"/>
            <a:ext cx="2256215" cy="2669104"/>
            <a:chOff x="0" y="9525"/>
            <a:chExt cx="1692161" cy="2001829"/>
          </a:xfrm>
        </p:grpSpPr>
        <p:sp>
          <p:nvSpPr>
            <p:cNvPr id="114" name="Freeform 114"/>
            <p:cNvSpPr/>
            <p:nvPr/>
          </p:nvSpPr>
          <p:spPr>
            <a:xfrm>
              <a:off x="177673" y="153247"/>
              <a:ext cx="1414003" cy="942669"/>
            </a:xfrm>
            <a:custGeom>
              <a:avLst/>
              <a:gdLst/>
              <a:ahLst/>
              <a:cxnLst/>
              <a:rect l="l" t="t" r="r" b="b"/>
              <a:pathLst>
                <a:path w="1414003" h="942669">
                  <a:moveTo>
                    <a:pt x="0" y="0"/>
                  </a:moveTo>
                  <a:lnTo>
                    <a:pt x="1414003" y="0"/>
                  </a:lnTo>
                  <a:lnTo>
                    <a:pt x="1414003" y="942669"/>
                  </a:lnTo>
                  <a:lnTo>
                    <a:pt x="0" y="942669"/>
                  </a:lnTo>
                  <a:lnTo>
                    <a:pt x="0" y="0"/>
                  </a:lnTo>
                  <a:close/>
                </a:path>
              </a:pathLst>
            </a:custGeom>
            <a:blipFill>
              <a:blip r:embed="rId34"/>
              <a:stretch>
                <a:fillRect/>
              </a:stretch>
            </a:blipFill>
          </p:spPr>
          <p:txBody>
            <a:bodyPr/>
            <a:lstStyle/>
            <a:p>
              <a:endParaRPr lang="en-US" sz="6041"/>
            </a:p>
          </p:txBody>
        </p:sp>
        <p:sp>
          <p:nvSpPr>
            <p:cNvPr id="115" name="Freeform 115"/>
            <p:cNvSpPr/>
            <p:nvPr/>
          </p:nvSpPr>
          <p:spPr>
            <a:xfrm>
              <a:off x="204054" y="1090415"/>
              <a:ext cx="1387622" cy="920939"/>
            </a:xfrm>
            <a:custGeom>
              <a:avLst/>
              <a:gdLst/>
              <a:ahLst/>
              <a:cxnLst/>
              <a:rect l="l" t="t" r="r" b="b"/>
              <a:pathLst>
                <a:path w="1387622" h="920939">
                  <a:moveTo>
                    <a:pt x="0" y="0"/>
                  </a:moveTo>
                  <a:lnTo>
                    <a:pt x="1387622" y="0"/>
                  </a:lnTo>
                  <a:lnTo>
                    <a:pt x="1387622" y="920939"/>
                  </a:lnTo>
                  <a:lnTo>
                    <a:pt x="0" y="920939"/>
                  </a:lnTo>
                  <a:lnTo>
                    <a:pt x="0" y="0"/>
                  </a:lnTo>
                  <a:close/>
                </a:path>
              </a:pathLst>
            </a:custGeom>
            <a:blipFill>
              <a:blip r:embed="rId35"/>
              <a:stretch>
                <a:fillRect/>
              </a:stretch>
            </a:blipFill>
          </p:spPr>
          <p:txBody>
            <a:bodyPr/>
            <a:lstStyle/>
            <a:p>
              <a:endParaRPr lang="en-US" sz="6041"/>
            </a:p>
          </p:txBody>
        </p:sp>
        <p:sp>
          <p:nvSpPr>
            <p:cNvPr id="116" name="TextBox 116"/>
            <p:cNvSpPr txBox="1"/>
            <p:nvPr/>
          </p:nvSpPr>
          <p:spPr>
            <a:xfrm>
              <a:off x="0" y="9525"/>
              <a:ext cx="1692161" cy="9618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Fellowship Program</a:t>
              </a:r>
            </a:p>
          </p:txBody>
        </p:sp>
      </p:grpSp>
      <p:grpSp>
        <p:nvGrpSpPr>
          <p:cNvPr id="117" name="Group 117"/>
          <p:cNvGrpSpPr/>
          <p:nvPr/>
        </p:nvGrpSpPr>
        <p:grpSpPr>
          <a:xfrm>
            <a:off x="22699017" y="9068787"/>
            <a:ext cx="2600245" cy="2895995"/>
            <a:chOff x="0" y="9525"/>
            <a:chExt cx="1950184" cy="2171996"/>
          </a:xfrm>
        </p:grpSpPr>
        <p:sp>
          <p:nvSpPr>
            <p:cNvPr id="118" name="Freeform 118"/>
            <p:cNvSpPr/>
            <p:nvPr/>
          </p:nvSpPr>
          <p:spPr>
            <a:xfrm>
              <a:off x="0" y="193252"/>
              <a:ext cx="1950184" cy="945446"/>
            </a:xfrm>
            <a:custGeom>
              <a:avLst/>
              <a:gdLst/>
              <a:ahLst/>
              <a:cxnLst/>
              <a:rect l="l" t="t" r="r" b="b"/>
              <a:pathLst>
                <a:path w="1950184" h="945446">
                  <a:moveTo>
                    <a:pt x="0" y="0"/>
                  </a:moveTo>
                  <a:lnTo>
                    <a:pt x="1950184" y="0"/>
                  </a:lnTo>
                  <a:lnTo>
                    <a:pt x="1950184" y="945446"/>
                  </a:lnTo>
                  <a:lnTo>
                    <a:pt x="0" y="945446"/>
                  </a:lnTo>
                  <a:lnTo>
                    <a:pt x="0" y="0"/>
                  </a:lnTo>
                  <a:close/>
                </a:path>
              </a:pathLst>
            </a:custGeom>
            <a:blipFill>
              <a:blip r:embed="rId36"/>
              <a:stretch>
                <a:fillRect t="-16027"/>
              </a:stretch>
            </a:blipFill>
          </p:spPr>
          <p:txBody>
            <a:bodyPr/>
            <a:lstStyle/>
            <a:p>
              <a:endParaRPr lang="en-US" sz="6041"/>
            </a:p>
          </p:txBody>
        </p:sp>
        <p:sp>
          <p:nvSpPr>
            <p:cNvPr id="119" name="Freeform 119"/>
            <p:cNvSpPr/>
            <p:nvPr/>
          </p:nvSpPr>
          <p:spPr>
            <a:xfrm>
              <a:off x="158493" y="1119725"/>
              <a:ext cx="1633198" cy="943602"/>
            </a:xfrm>
            <a:custGeom>
              <a:avLst/>
              <a:gdLst/>
              <a:ahLst/>
              <a:cxnLst/>
              <a:rect l="l" t="t" r="r" b="b"/>
              <a:pathLst>
                <a:path w="1633198" h="943602">
                  <a:moveTo>
                    <a:pt x="0" y="0"/>
                  </a:moveTo>
                  <a:lnTo>
                    <a:pt x="1633198" y="0"/>
                  </a:lnTo>
                  <a:lnTo>
                    <a:pt x="1633198" y="943602"/>
                  </a:lnTo>
                  <a:lnTo>
                    <a:pt x="0" y="943602"/>
                  </a:lnTo>
                  <a:lnTo>
                    <a:pt x="0" y="0"/>
                  </a:lnTo>
                  <a:close/>
                </a:path>
              </a:pathLst>
            </a:custGeom>
            <a:blipFill>
              <a:blip r:embed="rId37"/>
              <a:stretch>
                <a:fillRect t="-15387"/>
              </a:stretch>
            </a:blipFill>
          </p:spPr>
          <p:txBody>
            <a:bodyPr/>
            <a:lstStyle/>
            <a:p>
              <a:endParaRPr lang="en-US" sz="6041"/>
            </a:p>
          </p:txBody>
        </p:sp>
        <p:sp>
          <p:nvSpPr>
            <p:cNvPr id="120" name="TextBox 120"/>
            <p:cNvSpPr txBox="1"/>
            <p:nvPr/>
          </p:nvSpPr>
          <p:spPr>
            <a:xfrm>
              <a:off x="129012" y="9525"/>
              <a:ext cx="1692161" cy="96180"/>
            </a:xfrm>
            <a:prstGeom prst="rect">
              <a:avLst/>
            </a:prstGeom>
          </p:spPr>
          <p:txBody>
            <a:bodyPr lIns="0" tIns="0" rIns="0" bIns="0" rtlCol="0" anchor="t">
              <a:spAutoFit/>
            </a:bodyPr>
            <a:lstStyle/>
            <a:p>
              <a:pPr algn="ctr">
                <a:lnSpc>
                  <a:spcPts val="978"/>
                </a:lnSpc>
              </a:pPr>
              <a:r>
                <a:rPr lang="en-US" sz="921">
                  <a:solidFill>
                    <a:srgbClr val="052049"/>
                  </a:solidFill>
                  <a:latin typeface="Montserrat Classic Bold"/>
                  <a:ea typeface="Montserrat Classic Bold"/>
                  <a:cs typeface="Montserrat Classic Bold"/>
                  <a:sym typeface="Montserrat Classic Bold"/>
                </a:rPr>
                <a:t>QBI Coronavirus Research Group</a:t>
              </a:r>
            </a:p>
          </p:txBody>
        </p:sp>
        <p:sp>
          <p:nvSpPr>
            <p:cNvPr id="121" name="Freeform 121"/>
            <p:cNvSpPr/>
            <p:nvPr/>
          </p:nvSpPr>
          <p:spPr>
            <a:xfrm>
              <a:off x="833292" y="1897921"/>
              <a:ext cx="283600" cy="283600"/>
            </a:xfrm>
            <a:custGeom>
              <a:avLst/>
              <a:gdLst/>
              <a:ahLst/>
              <a:cxnLst/>
              <a:rect l="l" t="t" r="r" b="b"/>
              <a:pathLst>
                <a:path w="283600" h="283600">
                  <a:moveTo>
                    <a:pt x="0" y="0"/>
                  </a:moveTo>
                  <a:lnTo>
                    <a:pt x="283600" y="0"/>
                  </a:lnTo>
                  <a:lnTo>
                    <a:pt x="283600" y="283600"/>
                  </a:lnTo>
                  <a:lnTo>
                    <a:pt x="0" y="283600"/>
                  </a:lnTo>
                  <a:lnTo>
                    <a:pt x="0" y="0"/>
                  </a:lnTo>
                  <a:close/>
                </a:path>
              </a:pathLst>
            </a:custGeom>
            <a:blipFill>
              <a:blip r:embed="rId38"/>
              <a:stretch>
                <a:fillRect/>
              </a:stretch>
            </a:blipFill>
          </p:spPr>
          <p:txBody>
            <a:bodyPr/>
            <a:lstStyle/>
            <a:p>
              <a:endParaRPr lang="en-US" sz="6041"/>
            </a:p>
          </p:txBody>
        </p:sp>
      </p:grpSp>
      <p:grpSp>
        <p:nvGrpSpPr>
          <p:cNvPr id="122" name="Group 122"/>
          <p:cNvGrpSpPr/>
          <p:nvPr/>
        </p:nvGrpSpPr>
        <p:grpSpPr>
          <a:xfrm>
            <a:off x="29393533" y="9209675"/>
            <a:ext cx="2993429" cy="3259886"/>
            <a:chOff x="0" y="9525"/>
            <a:chExt cx="2245073" cy="2444914"/>
          </a:xfrm>
        </p:grpSpPr>
        <p:sp>
          <p:nvSpPr>
            <p:cNvPr id="123" name="Freeform 123"/>
            <p:cNvSpPr/>
            <p:nvPr/>
          </p:nvSpPr>
          <p:spPr>
            <a:xfrm>
              <a:off x="274261" y="219211"/>
              <a:ext cx="596941" cy="931571"/>
            </a:xfrm>
            <a:custGeom>
              <a:avLst/>
              <a:gdLst/>
              <a:ahLst/>
              <a:cxnLst/>
              <a:rect l="l" t="t" r="r" b="b"/>
              <a:pathLst>
                <a:path w="596941" h="931571">
                  <a:moveTo>
                    <a:pt x="0" y="0"/>
                  </a:moveTo>
                  <a:lnTo>
                    <a:pt x="596941" y="0"/>
                  </a:lnTo>
                  <a:lnTo>
                    <a:pt x="596941" y="931571"/>
                  </a:lnTo>
                  <a:lnTo>
                    <a:pt x="0" y="931571"/>
                  </a:lnTo>
                  <a:lnTo>
                    <a:pt x="0" y="0"/>
                  </a:lnTo>
                  <a:close/>
                </a:path>
              </a:pathLst>
            </a:custGeom>
            <a:blipFill>
              <a:blip r:embed="rId39"/>
              <a:stretch>
                <a:fillRect/>
              </a:stretch>
            </a:blipFill>
          </p:spPr>
          <p:txBody>
            <a:bodyPr/>
            <a:lstStyle/>
            <a:p>
              <a:endParaRPr lang="en-US" sz="6041"/>
            </a:p>
          </p:txBody>
        </p:sp>
        <p:sp>
          <p:nvSpPr>
            <p:cNvPr id="124" name="Freeform 124"/>
            <p:cNvSpPr/>
            <p:nvPr/>
          </p:nvSpPr>
          <p:spPr>
            <a:xfrm>
              <a:off x="106784" y="751474"/>
              <a:ext cx="601780" cy="1064362"/>
            </a:xfrm>
            <a:custGeom>
              <a:avLst/>
              <a:gdLst/>
              <a:ahLst/>
              <a:cxnLst/>
              <a:rect l="l" t="t" r="r" b="b"/>
              <a:pathLst>
                <a:path w="601780" h="1064362">
                  <a:moveTo>
                    <a:pt x="0" y="0"/>
                  </a:moveTo>
                  <a:lnTo>
                    <a:pt x="601780" y="0"/>
                  </a:lnTo>
                  <a:lnTo>
                    <a:pt x="601780" y="1064363"/>
                  </a:lnTo>
                  <a:lnTo>
                    <a:pt x="0" y="1064363"/>
                  </a:lnTo>
                  <a:lnTo>
                    <a:pt x="0" y="0"/>
                  </a:lnTo>
                  <a:close/>
                </a:path>
              </a:pathLst>
            </a:custGeom>
            <a:blipFill>
              <a:blip r:embed="rId40"/>
              <a:stretch>
                <a:fillRect/>
              </a:stretch>
            </a:blipFill>
          </p:spPr>
          <p:txBody>
            <a:bodyPr/>
            <a:lstStyle/>
            <a:p>
              <a:endParaRPr lang="en-US" sz="6041"/>
            </a:p>
          </p:txBody>
        </p:sp>
        <p:sp>
          <p:nvSpPr>
            <p:cNvPr id="125" name="Freeform 125"/>
            <p:cNvSpPr/>
            <p:nvPr/>
          </p:nvSpPr>
          <p:spPr>
            <a:xfrm>
              <a:off x="871202" y="392362"/>
              <a:ext cx="661332" cy="1135395"/>
            </a:xfrm>
            <a:custGeom>
              <a:avLst/>
              <a:gdLst/>
              <a:ahLst/>
              <a:cxnLst/>
              <a:rect l="l" t="t" r="r" b="b"/>
              <a:pathLst>
                <a:path w="661332" h="1135395">
                  <a:moveTo>
                    <a:pt x="0" y="0"/>
                  </a:moveTo>
                  <a:lnTo>
                    <a:pt x="661332" y="0"/>
                  </a:lnTo>
                  <a:lnTo>
                    <a:pt x="661332" y="1135395"/>
                  </a:lnTo>
                  <a:lnTo>
                    <a:pt x="0" y="1135395"/>
                  </a:lnTo>
                  <a:lnTo>
                    <a:pt x="0" y="0"/>
                  </a:lnTo>
                  <a:close/>
                </a:path>
              </a:pathLst>
            </a:custGeom>
            <a:blipFill>
              <a:blip r:embed="rId41"/>
              <a:stretch>
                <a:fillRect/>
              </a:stretch>
            </a:blipFill>
          </p:spPr>
          <p:txBody>
            <a:bodyPr/>
            <a:lstStyle/>
            <a:p>
              <a:endParaRPr lang="en-US" sz="6041"/>
            </a:p>
          </p:txBody>
        </p:sp>
        <p:sp>
          <p:nvSpPr>
            <p:cNvPr id="126" name="Freeform 126"/>
            <p:cNvSpPr/>
            <p:nvPr/>
          </p:nvSpPr>
          <p:spPr>
            <a:xfrm>
              <a:off x="0" y="1844522"/>
              <a:ext cx="1671402" cy="511574"/>
            </a:xfrm>
            <a:custGeom>
              <a:avLst/>
              <a:gdLst/>
              <a:ahLst/>
              <a:cxnLst/>
              <a:rect l="l" t="t" r="r" b="b"/>
              <a:pathLst>
                <a:path w="1671402" h="511574">
                  <a:moveTo>
                    <a:pt x="0" y="0"/>
                  </a:moveTo>
                  <a:lnTo>
                    <a:pt x="1671402" y="0"/>
                  </a:lnTo>
                  <a:lnTo>
                    <a:pt x="1671402" y="511574"/>
                  </a:lnTo>
                  <a:lnTo>
                    <a:pt x="0" y="511574"/>
                  </a:lnTo>
                  <a:lnTo>
                    <a:pt x="0" y="0"/>
                  </a:lnTo>
                  <a:close/>
                </a:path>
              </a:pathLst>
            </a:custGeom>
            <a:blipFill>
              <a:blip r:embed="rId42"/>
              <a:stretch>
                <a:fillRect/>
              </a:stretch>
            </a:blipFill>
          </p:spPr>
          <p:txBody>
            <a:bodyPr/>
            <a:lstStyle/>
            <a:p>
              <a:endParaRPr lang="en-US" sz="6041"/>
            </a:p>
          </p:txBody>
        </p:sp>
        <p:sp>
          <p:nvSpPr>
            <p:cNvPr id="127" name="Freeform 127"/>
            <p:cNvSpPr/>
            <p:nvPr/>
          </p:nvSpPr>
          <p:spPr>
            <a:xfrm>
              <a:off x="1467319" y="1333876"/>
              <a:ext cx="684899" cy="385256"/>
            </a:xfrm>
            <a:custGeom>
              <a:avLst/>
              <a:gdLst/>
              <a:ahLst/>
              <a:cxnLst/>
              <a:rect l="l" t="t" r="r" b="b"/>
              <a:pathLst>
                <a:path w="684899" h="385256">
                  <a:moveTo>
                    <a:pt x="0" y="0"/>
                  </a:moveTo>
                  <a:lnTo>
                    <a:pt x="684899" y="0"/>
                  </a:lnTo>
                  <a:lnTo>
                    <a:pt x="684899" y="385256"/>
                  </a:lnTo>
                  <a:lnTo>
                    <a:pt x="0" y="385256"/>
                  </a:lnTo>
                  <a:lnTo>
                    <a:pt x="0" y="0"/>
                  </a:lnTo>
                  <a:close/>
                </a:path>
              </a:pathLst>
            </a:custGeom>
            <a:blipFill>
              <a:blip r:embed="rId43"/>
              <a:stretch>
                <a:fillRect/>
              </a:stretch>
            </a:blipFill>
          </p:spPr>
          <p:txBody>
            <a:bodyPr/>
            <a:lstStyle/>
            <a:p>
              <a:endParaRPr lang="en-US" sz="6041"/>
            </a:p>
          </p:txBody>
        </p:sp>
        <p:sp>
          <p:nvSpPr>
            <p:cNvPr id="128" name="Freeform 128"/>
            <p:cNvSpPr/>
            <p:nvPr/>
          </p:nvSpPr>
          <p:spPr>
            <a:xfrm>
              <a:off x="1464590" y="1694815"/>
              <a:ext cx="684899" cy="405495"/>
            </a:xfrm>
            <a:custGeom>
              <a:avLst/>
              <a:gdLst/>
              <a:ahLst/>
              <a:cxnLst/>
              <a:rect l="l" t="t" r="r" b="b"/>
              <a:pathLst>
                <a:path w="684899" h="405495">
                  <a:moveTo>
                    <a:pt x="0" y="0"/>
                  </a:moveTo>
                  <a:lnTo>
                    <a:pt x="684899" y="0"/>
                  </a:lnTo>
                  <a:lnTo>
                    <a:pt x="684899" y="405494"/>
                  </a:lnTo>
                  <a:lnTo>
                    <a:pt x="0" y="405494"/>
                  </a:lnTo>
                  <a:lnTo>
                    <a:pt x="0" y="0"/>
                  </a:lnTo>
                  <a:close/>
                </a:path>
              </a:pathLst>
            </a:custGeom>
            <a:blipFill>
              <a:blip r:embed="rId44"/>
              <a:stretch>
                <a:fillRect/>
              </a:stretch>
            </a:blipFill>
          </p:spPr>
          <p:txBody>
            <a:bodyPr/>
            <a:lstStyle/>
            <a:p>
              <a:endParaRPr lang="en-US" sz="6041"/>
            </a:p>
          </p:txBody>
        </p:sp>
        <p:sp>
          <p:nvSpPr>
            <p:cNvPr id="129" name="Freeform 129"/>
            <p:cNvSpPr/>
            <p:nvPr/>
          </p:nvSpPr>
          <p:spPr>
            <a:xfrm>
              <a:off x="1979986" y="2005997"/>
              <a:ext cx="265087" cy="270377"/>
            </a:xfrm>
            <a:custGeom>
              <a:avLst/>
              <a:gdLst/>
              <a:ahLst/>
              <a:cxnLst/>
              <a:rect l="l" t="t" r="r" b="b"/>
              <a:pathLst>
                <a:path w="265087" h="270377">
                  <a:moveTo>
                    <a:pt x="0" y="0"/>
                  </a:moveTo>
                  <a:lnTo>
                    <a:pt x="265087" y="0"/>
                  </a:lnTo>
                  <a:lnTo>
                    <a:pt x="265087" y="270377"/>
                  </a:lnTo>
                  <a:lnTo>
                    <a:pt x="0" y="270377"/>
                  </a:lnTo>
                  <a:lnTo>
                    <a:pt x="0" y="0"/>
                  </a:lnTo>
                  <a:close/>
                </a:path>
              </a:pathLst>
            </a:custGeom>
            <a:blipFill>
              <a:blip r:embed="rId45"/>
              <a:stretch>
                <a:fillRect l="-20108" t="-18697" r="-20121" b="-18788"/>
              </a:stretch>
            </a:blipFill>
          </p:spPr>
          <p:txBody>
            <a:bodyPr/>
            <a:lstStyle/>
            <a:p>
              <a:endParaRPr lang="en-US" sz="6041"/>
            </a:p>
          </p:txBody>
        </p:sp>
        <p:sp>
          <p:nvSpPr>
            <p:cNvPr id="130" name="Freeform 130"/>
            <p:cNvSpPr/>
            <p:nvPr/>
          </p:nvSpPr>
          <p:spPr>
            <a:xfrm>
              <a:off x="1499761" y="125781"/>
              <a:ext cx="651457" cy="1181230"/>
            </a:xfrm>
            <a:custGeom>
              <a:avLst/>
              <a:gdLst/>
              <a:ahLst/>
              <a:cxnLst/>
              <a:rect l="l" t="t" r="r" b="b"/>
              <a:pathLst>
                <a:path w="651457" h="1181230">
                  <a:moveTo>
                    <a:pt x="0" y="0"/>
                  </a:moveTo>
                  <a:lnTo>
                    <a:pt x="651458" y="0"/>
                  </a:lnTo>
                  <a:lnTo>
                    <a:pt x="651458" y="1181230"/>
                  </a:lnTo>
                  <a:lnTo>
                    <a:pt x="0" y="1181230"/>
                  </a:lnTo>
                  <a:lnTo>
                    <a:pt x="0" y="0"/>
                  </a:lnTo>
                  <a:close/>
                </a:path>
              </a:pathLst>
            </a:custGeom>
            <a:blipFill>
              <a:blip r:embed="rId46"/>
              <a:stretch>
                <a:fillRect/>
              </a:stretch>
            </a:blipFill>
          </p:spPr>
          <p:txBody>
            <a:bodyPr/>
            <a:lstStyle/>
            <a:p>
              <a:endParaRPr lang="en-US" sz="6041"/>
            </a:p>
          </p:txBody>
        </p:sp>
        <p:sp>
          <p:nvSpPr>
            <p:cNvPr id="131" name="TextBox 131"/>
            <p:cNvSpPr txBox="1"/>
            <p:nvPr/>
          </p:nvSpPr>
          <p:spPr>
            <a:xfrm>
              <a:off x="572732" y="9525"/>
              <a:ext cx="1204137" cy="96180"/>
            </a:xfrm>
            <a:prstGeom prst="rect">
              <a:avLst/>
            </a:prstGeom>
          </p:spPr>
          <p:txBody>
            <a:bodyPr lIns="0" tIns="0" rIns="0" bIns="0" rtlCol="0" anchor="t">
              <a:spAutoFit/>
            </a:bodyPr>
            <a:lstStyle/>
            <a:p>
              <a:pPr algn="ctr">
                <a:lnSpc>
                  <a:spcPts val="980"/>
                </a:lnSpc>
              </a:pPr>
              <a:r>
                <a:rPr lang="en-US" sz="923">
                  <a:solidFill>
                    <a:srgbClr val="052049"/>
                  </a:solidFill>
                  <a:latin typeface="Montserrat Classic Bold"/>
                  <a:ea typeface="Montserrat Classic Bold"/>
                  <a:cs typeface="Montserrat Classic Bold"/>
                  <a:sym typeface="Montserrat Classic Bold"/>
                </a:rPr>
                <a:t>Outreach and Media</a:t>
              </a:r>
            </a:p>
          </p:txBody>
        </p:sp>
        <p:sp>
          <p:nvSpPr>
            <p:cNvPr id="132" name="Freeform 132"/>
            <p:cNvSpPr/>
            <p:nvPr/>
          </p:nvSpPr>
          <p:spPr>
            <a:xfrm>
              <a:off x="105831" y="187695"/>
              <a:ext cx="281472" cy="283600"/>
            </a:xfrm>
            <a:custGeom>
              <a:avLst/>
              <a:gdLst/>
              <a:ahLst/>
              <a:cxnLst/>
              <a:rect l="l" t="t" r="r" b="b"/>
              <a:pathLst>
                <a:path w="281472" h="283600">
                  <a:moveTo>
                    <a:pt x="0" y="0"/>
                  </a:moveTo>
                  <a:lnTo>
                    <a:pt x="281472" y="0"/>
                  </a:lnTo>
                  <a:lnTo>
                    <a:pt x="281472" y="283600"/>
                  </a:lnTo>
                  <a:lnTo>
                    <a:pt x="0" y="283600"/>
                  </a:lnTo>
                  <a:lnTo>
                    <a:pt x="0" y="0"/>
                  </a:lnTo>
                  <a:close/>
                </a:path>
              </a:pathLst>
            </a:custGeom>
            <a:blipFill>
              <a:blip r:embed="rId47"/>
              <a:stretch>
                <a:fillRect l="-378" r="-378"/>
              </a:stretch>
            </a:blipFill>
          </p:spPr>
          <p:txBody>
            <a:bodyPr/>
            <a:lstStyle/>
            <a:p>
              <a:endParaRPr lang="en-US" sz="6041"/>
            </a:p>
          </p:txBody>
        </p:sp>
        <p:sp>
          <p:nvSpPr>
            <p:cNvPr id="133" name="Freeform 133"/>
            <p:cNvSpPr/>
            <p:nvPr/>
          </p:nvSpPr>
          <p:spPr>
            <a:xfrm>
              <a:off x="835701" y="1333876"/>
              <a:ext cx="281472" cy="283600"/>
            </a:xfrm>
            <a:custGeom>
              <a:avLst/>
              <a:gdLst/>
              <a:ahLst/>
              <a:cxnLst/>
              <a:rect l="l" t="t" r="r" b="b"/>
              <a:pathLst>
                <a:path w="281472" h="283600">
                  <a:moveTo>
                    <a:pt x="0" y="0"/>
                  </a:moveTo>
                  <a:lnTo>
                    <a:pt x="281472" y="0"/>
                  </a:lnTo>
                  <a:lnTo>
                    <a:pt x="281472" y="283600"/>
                  </a:lnTo>
                  <a:lnTo>
                    <a:pt x="0" y="283600"/>
                  </a:lnTo>
                  <a:lnTo>
                    <a:pt x="0" y="0"/>
                  </a:lnTo>
                  <a:close/>
                </a:path>
              </a:pathLst>
            </a:custGeom>
            <a:blipFill>
              <a:blip r:embed="rId48"/>
              <a:stretch>
                <a:fillRect l="-378" r="-378"/>
              </a:stretch>
            </a:blipFill>
          </p:spPr>
          <p:txBody>
            <a:bodyPr/>
            <a:lstStyle/>
            <a:p>
              <a:endParaRPr lang="en-US" sz="6041"/>
            </a:p>
          </p:txBody>
        </p:sp>
        <p:sp>
          <p:nvSpPr>
            <p:cNvPr id="134" name="Freeform 134"/>
            <p:cNvSpPr/>
            <p:nvPr/>
          </p:nvSpPr>
          <p:spPr>
            <a:xfrm>
              <a:off x="7562" y="2170839"/>
              <a:ext cx="281472" cy="283600"/>
            </a:xfrm>
            <a:custGeom>
              <a:avLst/>
              <a:gdLst/>
              <a:ahLst/>
              <a:cxnLst/>
              <a:rect l="l" t="t" r="r" b="b"/>
              <a:pathLst>
                <a:path w="281472" h="283600">
                  <a:moveTo>
                    <a:pt x="0" y="0"/>
                  </a:moveTo>
                  <a:lnTo>
                    <a:pt x="281472" y="0"/>
                  </a:lnTo>
                  <a:lnTo>
                    <a:pt x="281472" y="283600"/>
                  </a:lnTo>
                  <a:lnTo>
                    <a:pt x="0" y="283600"/>
                  </a:lnTo>
                  <a:lnTo>
                    <a:pt x="0" y="0"/>
                  </a:lnTo>
                  <a:close/>
                </a:path>
              </a:pathLst>
            </a:custGeom>
            <a:blipFill>
              <a:blip r:embed="rId49"/>
              <a:stretch>
                <a:fillRect l="-378" r="-378"/>
              </a:stretch>
            </a:blipFill>
          </p:spPr>
          <p:txBody>
            <a:bodyPr/>
            <a:lstStyle/>
            <a:p>
              <a:endParaRPr lang="en-US" sz="6041"/>
            </a:p>
          </p:txBody>
        </p:sp>
        <p:sp>
          <p:nvSpPr>
            <p:cNvPr id="135" name="Freeform 135"/>
            <p:cNvSpPr/>
            <p:nvPr/>
          </p:nvSpPr>
          <p:spPr>
            <a:xfrm>
              <a:off x="1952307" y="18202"/>
              <a:ext cx="281472" cy="283600"/>
            </a:xfrm>
            <a:custGeom>
              <a:avLst/>
              <a:gdLst/>
              <a:ahLst/>
              <a:cxnLst/>
              <a:rect l="l" t="t" r="r" b="b"/>
              <a:pathLst>
                <a:path w="281472" h="283600">
                  <a:moveTo>
                    <a:pt x="0" y="0"/>
                  </a:moveTo>
                  <a:lnTo>
                    <a:pt x="281472" y="0"/>
                  </a:lnTo>
                  <a:lnTo>
                    <a:pt x="281472" y="283601"/>
                  </a:lnTo>
                  <a:lnTo>
                    <a:pt x="0" y="283601"/>
                  </a:lnTo>
                  <a:lnTo>
                    <a:pt x="0" y="0"/>
                  </a:lnTo>
                  <a:close/>
                </a:path>
              </a:pathLst>
            </a:custGeom>
            <a:blipFill>
              <a:blip r:embed="rId50"/>
              <a:stretch>
                <a:fillRect l="-378" r="-378"/>
              </a:stretch>
            </a:blipFill>
          </p:spPr>
          <p:txBody>
            <a:bodyPr/>
            <a:lstStyle/>
            <a:p>
              <a:endParaRPr lang="en-US" sz="6041"/>
            </a:p>
          </p:txBody>
        </p:sp>
      </p:grpSp>
      <p:grpSp>
        <p:nvGrpSpPr>
          <p:cNvPr id="136" name="Group 136"/>
          <p:cNvGrpSpPr/>
          <p:nvPr/>
        </p:nvGrpSpPr>
        <p:grpSpPr>
          <a:xfrm>
            <a:off x="27349234" y="9068782"/>
            <a:ext cx="1877102" cy="2468188"/>
            <a:chOff x="0" y="9525"/>
            <a:chExt cx="1407827" cy="1851142"/>
          </a:xfrm>
        </p:grpSpPr>
        <p:sp>
          <p:nvSpPr>
            <p:cNvPr id="137" name="Freeform 137"/>
            <p:cNvSpPr/>
            <p:nvPr/>
          </p:nvSpPr>
          <p:spPr>
            <a:xfrm>
              <a:off x="95486" y="253511"/>
              <a:ext cx="1294636" cy="728233"/>
            </a:xfrm>
            <a:custGeom>
              <a:avLst/>
              <a:gdLst/>
              <a:ahLst/>
              <a:cxnLst/>
              <a:rect l="l" t="t" r="r" b="b"/>
              <a:pathLst>
                <a:path w="1294636" h="728233">
                  <a:moveTo>
                    <a:pt x="0" y="0"/>
                  </a:moveTo>
                  <a:lnTo>
                    <a:pt x="1294637" y="0"/>
                  </a:lnTo>
                  <a:lnTo>
                    <a:pt x="1294637" y="728233"/>
                  </a:lnTo>
                  <a:lnTo>
                    <a:pt x="0" y="728233"/>
                  </a:lnTo>
                  <a:lnTo>
                    <a:pt x="0" y="0"/>
                  </a:lnTo>
                  <a:close/>
                </a:path>
              </a:pathLst>
            </a:custGeom>
            <a:blipFill>
              <a:blip r:embed="rId51"/>
              <a:stretch>
                <a:fillRect/>
              </a:stretch>
            </a:blipFill>
          </p:spPr>
          <p:txBody>
            <a:bodyPr/>
            <a:lstStyle/>
            <a:p>
              <a:endParaRPr lang="en-US" sz="6041"/>
            </a:p>
          </p:txBody>
        </p:sp>
        <p:sp>
          <p:nvSpPr>
            <p:cNvPr id="138" name="Freeform 138"/>
            <p:cNvSpPr/>
            <p:nvPr/>
          </p:nvSpPr>
          <p:spPr>
            <a:xfrm>
              <a:off x="77782" y="978886"/>
              <a:ext cx="1330045" cy="881781"/>
            </a:xfrm>
            <a:custGeom>
              <a:avLst/>
              <a:gdLst/>
              <a:ahLst/>
              <a:cxnLst/>
              <a:rect l="l" t="t" r="r" b="b"/>
              <a:pathLst>
                <a:path w="1330045" h="881781">
                  <a:moveTo>
                    <a:pt x="0" y="0"/>
                  </a:moveTo>
                  <a:lnTo>
                    <a:pt x="1330045" y="0"/>
                  </a:lnTo>
                  <a:lnTo>
                    <a:pt x="1330045" y="881781"/>
                  </a:lnTo>
                  <a:lnTo>
                    <a:pt x="0" y="881781"/>
                  </a:lnTo>
                  <a:lnTo>
                    <a:pt x="0" y="0"/>
                  </a:lnTo>
                  <a:close/>
                </a:path>
              </a:pathLst>
            </a:custGeom>
            <a:blipFill>
              <a:blip r:embed="rId52"/>
              <a:stretch>
                <a:fillRect/>
              </a:stretch>
            </a:blipFill>
          </p:spPr>
          <p:txBody>
            <a:bodyPr/>
            <a:lstStyle/>
            <a:p>
              <a:endParaRPr lang="en-US" sz="6041"/>
            </a:p>
          </p:txBody>
        </p:sp>
        <p:sp>
          <p:nvSpPr>
            <p:cNvPr id="139" name="Freeform 139"/>
            <p:cNvSpPr/>
            <p:nvPr/>
          </p:nvSpPr>
          <p:spPr>
            <a:xfrm>
              <a:off x="0" y="761226"/>
              <a:ext cx="281472" cy="283600"/>
            </a:xfrm>
            <a:custGeom>
              <a:avLst/>
              <a:gdLst/>
              <a:ahLst/>
              <a:cxnLst/>
              <a:rect l="l" t="t" r="r" b="b"/>
              <a:pathLst>
                <a:path w="281472" h="283600">
                  <a:moveTo>
                    <a:pt x="0" y="0"/>
                  </a:moveTo>
                  <a:lnTo>
                    <a:pt x="281472" y="0"/>
                  </a:lnTo>
                  <a:lnTo>
                    <a:pt x="281472" y="283600"/>
                  </a:lnTo>
                  <a:lnTo>
                    <a:pt x="0" y="283600"/>
                  </a:lnTo>
                  <a:lnTo>
                    <a:pt x="0" y="0"/>
                  </a:lnTo>
                  <a:close/>
                </a:path>
              </a:pathLst>
            </a:custGeom>
            <a:blipFill>
              <a:blip r:embed="rId53"/>
              <a:stretch>
                <a:fillRect l="-17300" t="-17171" r="-17300" b="-16420"/>
              </a:stretch>
            </a:blipFill>
          </p:spPr>
          <p:txBody>
            <a:bodyPr/>
            <a:lstStyle/>
            <a:p>
              <a:endParaRPr lang="en-US" sz="6041"/>
            </a:p>
          </p:txBody>
        </p:sp>
        <p:sp>
          <p:nvSpPr>
            <p:cNvPr id="140" name="TextBox 140"/>
            <p:cNvSpPr txBox="1"/>
            <p:nvPr/>
          </p:nvSpPr>
          <p:spPr>
            <a:xfrm>
              <a:off x="140736" y="9525"/>
              <a:ext cx="1204138" cy="192360"/>
            </a:xfrm>
            <a:prstGeom prst="rect">
              <a:avLst/>
            </a:prstGeom>
          </p:spPr>
          <p:txBody>
            <a:bodyPr lIns="0" tIns="0" rIns="0" bIns="0" rtlCol="0" anchor="t">
              <a:spAutoFit/>
            </a:bodyPr>
            <a:lstStyle/>
            <a:p>
              <a:pPr algn="ctr">
                <a:lnSpc>
                  <a:spcPts val="980"/>
                </a:lnSpc>
              </a:pPr>
              <a:r>
                <a:rPr lang="en-US" sz="923">
                  <a:solidFill>
                    <a:srgbClr val="052049"/>
                  </a:solidFill>
                  <a:latin typeface="Montserrat Classic Bold"/>
                  <a:ea typeface="Montserrat Classic Bold"/>
                  <a:cs typeface="Montserrat Classic Bold"/>
                  <a:sym typeface="Montserrat Classic Bold"/>
                </a:rPr>
                <a:t>QBI Y.E.S.</a:t>
              </a:r>
            </a:p>
            <a:p>
              <a:pPr algn="ctr">
                <a:lnSpc>
                  <a:spcPts val="980"/>
                </a:lnSpc>
              </a:pPr>
              <a:r>
                <a:rPr lang="en-US" sz="923">
                  <a:solidFill>
                    <a:srgbClr val="052049"/>
                  </a:solidFill>
                  <a:latin typeface="Montserrat Classic Bold"/>
                  <a:ea typeface="Montserrat Classic Bold"/>
                  <a:cs typeface="Montserrat Classic Bold"/>
                  <a:sym typeface="Montserrat Classic Bold"/>
                </a:rPr>
                <a:t>DEI outreach program</a:t>
              </a:r>
            </a:p>
          </p:txBody>
        </p:sp>
      </p:grpSp>
      <p:sp>
        <p:nvSpPr>
          <p:cNvPr id="141" name="TextBox 141"/>
          <p:cNvSpPr txBox="1"/>
          <p:nvPr/>
        </p:nvSpPr>
        <p:spPr>
          <a:xfrm>
            <a:off x="3107880" y="3741483"/>
            <a:ext cx="5271838" cy="535339"/>
          </a:xfrm>
          <a:prstGeom prst="rect">
            <a:avLst/>
          </a:prstGeom>
        </p:spPr>
        <p:txBody>
          <a:bodyPr lIns="0" tIns="0" rIns="0" bIns="0" rtlCol="0" anchor="t">
            <a:spAutoFit/>
          </a:bodyPr>
          <a:lstStyle/>
          <a:p>
            <a:pPr>
              <a:lnSpc>
                <a:spcPts val="4530"/>
              </a:lnSpc>
            </a:pPr>
            <a:r>
              <a:rPr lang="en-US" sz="3236">
                <a:solidFill>
                  <a:srgbClr val="052049"/>
                </a:solidFill>
                <a:latin typeface="Montserrat Bold"/>
                <a:ea typeface="Montserrat Bold"/>
                <a:cs typeface="Montserrat Bold"/>
                <a:sym typeface="Montserrat Bold"/>
              </a:rPr>
              <a:t>Vision</a:t>
            </a:r>
          </a:p>
        </p:txBody>
      </p:sp>
      <p:sp>
        <p:nvSpPr>
          <p:cNvPr id="142" name="TextBox 142"/>
          <p:cNvSpPr txBox="1"/>
          <p:nvPr/>
        </p:nvSpPr>
        <p:spPr>
          <a:xfrm>
            <a:off x="3084754" y="4462453"/>
            <a:ext cx="6361675" cy="2535309"/>
          </a:xfrm>
          <a:prstGeom prst="rect">
            <a:avLst/>
          </a:prstGeom>
        </p:spPr>
        <p:txBody>
          <a:bodyPr lIns="0" tIns="0" rIns="0" bIns="0" rtlCol="0" anchor="t">
            <a:spAutoFit/>
          </a:bodyPr>
          <a:lstStyle/>
          <a:p>
            <a:pPr>
              <a:lnSpc>
                <a:spcPts val="2480"/>
              </a:lnSpc>
            </a:pPr>
            <a:r>
              <a:rPr lang="en-US" sz="1600">
                <a:solidFill>
                  <a:srgbClr val="052049"/>
                </a:solidFill>
                <a:latin typeface="Montserrat"/>
                <a:ea typeface="Montserrat"/>
                <a:cs typeface="Montserrat"/>
                <a:sym typeface="Montserrat"/>
              </a:rPr>
              <a:t>QBI is focused on breaking down silos and bringing together scientists from different disciplines, technologies and disease areas as well as across academia and industry to focus on problems that can only be solved through team science. QBI specializes in developing quantitative research tools to provide deep mechanistic insights on the underlying biology behind different disease states, which helps facilitate these worldwide collaborative efforts.</a:t>
            </a:r>
          </a:p>
        </p:txBody>
      </p:sp>
      <p:sp>
        <p:nvSpPr>
          <p:cNvPr id="143" name="TextBox 143"/>
          <p:cNvSpPr txBox="1"/>
          <p:nvPr/>
        </p:nvSpPr>
        <p:spPr>
          <a:xfrm>
            <a:off x="3255240" y="8857878"/>
            <a:ext cx="6319902" cy="513346"/>
          </a:xfrm>
          <a:prstGeom prst="rect">
            <a:avLst/>
          </a:prstGeom>
        </p:spPr>
        <p:txBody>
          <a:bodyPr lIns="0" tIns="0" rIns="0" bIns="0" rtlCol="0" anchor="t">
            <a:spAutoFit/>
          </a:bodyPr>
          <a:lstStyle/>
          <a:p>
            <a:pPr>
              <a:lnSpc>
                <a:spcPts val="4530"/>
              </a:lnSpc>
            </a:pPr>
            <a:r>
              <a:rPr lang="en-US" sz="3236">
                <a:solidFill>
                  <a:srgbClr val="052049"/>
                </a:solidFill>
                <a:latin typeface="Montserrat Classic Bold"/>
                <a:ea typeface="Montserrat Classic Bold"/>
                <a:cs typeface="Montserrat Classic Bold"/>
                <a:sym typeface="Montserrat Classic Bold"/>
              </a:rPr>
              <a:t>Accomplishment Highlights</a:t>
            </a:r>
          </a:p>
        </p:txBody>
      </p:sp>
      <p:sp>
        <p:nvSpPr>
          <p:cNvPr id="144" name="TextBox 144"/>
          <p:cNvSpPr txBox="1"/>
          <p:nvPr/>
        </p:nvSpPr>
        <p:spPr>
          <a:xfrm>
            <a:off x="23250513" y="3741483"/>
            <a:ext cx="6444411" cy="535339"/>
          </a:xfrm>
          <a:prstGeom prst="rect">
            <a:avLst/>
          </a:prstGeom>
        </p:spPr>
        <p:txBody>
          <a:bodyPr lIns="0" tIns="0" rIns="0" bIns="0" rtlCol="0" anchor="t">
            <a:spAutoFit/>
          </a:bodyPr>
          <a:lstStyle/>
          <a:p>
            <a:pPr>
              <a:lnSpc>
                <a:spcPts val="4530"/>
              </a:lnSpc>
            </a:pPr>
            <a:r>
              <a:rPr lang="en-US" sz="3236">
                <a:solidFill>
                  <a:srgbClr val="052049"/>
                </a:solidFill>
                <a:latin typeface="Montserrat Bold"/>
                <a:ea typeface="Montserrat Bold"/>
                <a:cs typeface="Montserrat Bold"/>
                <a:sym typeface="Montserrat Bold"/>
              </a:rPr>
              <a:t>Collaborations</a:t>
            </a:r>
          </a:p>
        </p:txBody>
      </p:sp>
      <p:sp>
        <p:nvSpPr>
          <p:cNvPr id="145" name="TextBox 145"/>
          <p:cNvSpPr txBox="1"/>
          <p:nvPr/>
        </p:nvSpPr>
        <p:spPr>
          <a:xfrm>
            <a:off x="23250513" y="4541982"/>
            <a:ext cx="8896859" cy="3497048"/>
          </a:xfrm>
          <a:prstGeom prst="rect">
            <a:avLst/>
          </a:prstGeom>
        </p:spPr>
        <p:txBody>
          <a:bodyPr lIns="0" tIns="0" rIns="0" bIns="0" rtlCol="0" anchor="t">
            <a:spAutoFit/>
          </a:bodyPr>
          <a:lstStyle/>
          <a:p>
            <a:pPr>
              <a:lnSpc>
                <a:spcPts val="2478"/>
              </a:lnSpc>
            </a:pPr>
            <a:r>
              <a:rPr lang="en-US" sz="1598">
                <a:solidFill>
                  <a:srgbClr val="052049"/>
                </a:solidFill>
                <a:latin typeface="Montserrat Bold"/>
                <a:ea typeface="Montserrat Bold"/>
                <a:cs typeface="Montserrat Bold"/>
                <a:sym typeface="Montserrat Bold"/>
              </a:rPr>
              <a:t>Cell mapping and QBI Coronavirus Research Group (QCRG):</a:t>
            </a:r>
            <a:r>
              <a:rPr lang="en-US" sz="1598">
                <a:solidFill>
                  <a:srgbClr val="052049"/>
                </a:solidFill>
                <a:latin typeface="Montserrat Medium"/>
                <a:ea typeface="Montserrat Medium"/>
                <a:cs typeface="Montserrat Medium"/>
                <a:sym typeface="Montserrat Medium"/>
              </a:rPr>
              <a:t> The QBI vision has focused on team science through network mapping of the cell. With many genes already linked to various diseases, the next step is to map how the related proteins interact in healthy and diseased states. These disease agnostic approaches guide mechanistic and structural studies, connect to patient data, and unite scientists across disciplines. </a:t>
            </a:r>
          </a:p>
          <a:p>
            <a:pPr>
              <a:lnSpc>
                <a:spcPts val="2478"/>
              </a:lnSpc>
            </a:pPr>
            <a:endParaRPr lang="en-US" sz="1598">
              <a:solidFill>
                <a:srgbClr val="052049"/>
              </a:solidFill>
              <a:latin typeface="Montserrat Medium"/>
              <a:ea typeface="Montserrat Medium"/>
              <a:cs typeface="Montserrat Medium"/>
              <a:sym typeface="Montserrat Medium"/>
            </a:endParaRPr>
          </a:p>
          <a:p>
            <a:pPr>
              <a:lnSpc>
                <a:spcPts val="2478"/>
              </a:lnSpc>
            </a:pPr>
            <a:r>
              <a:rPr lang="en-US" sz="1598">
                <a:solidFill>
                  <a:srgbClr val="052049"/>
                </a:solidFill>
                <a:latin typeface="Montserrat Bold"/>
                <a:ea typeface="Montserrat Bold"/>
                <a:cs typeface="Montserrat Bold"/>
                <a:sym typeface="Montserrat Bold"/>
              </a:rPr>
              <a:t>International:</a:t>
            </a:r>
            <a:r>
              <a:rPr lang="en-US" sz="1598">
                <a:solidFill>
                  <a:srgbClr val="052049"/>
                </a:solidFill>
                <a:latin typeface="Montserrat Medium"/>
                <a:ea typeface="Montserrat Medium"/>
                <a:cs typeface="Montserrat Medium"/>
                <a:sym typeface="Montserrat Medium"/>
              </a:rPr>
              <a:t> QBI has leveraged its science to foster worldwide collaborations in Africa, Asia, Europe and South America and fostered joint efforts across academia and industry. These efforts include research, events and capacity building.</a:t>
            </a:r>
          </a:p>
          <a:p>
            <a:pPr>
              <a:lnSpc>
                <a:spcPts val="2478"/>
              </a:lnSpc>
            </a:pPr>
            <a:endParaRPr lang="en-US" sz="1598">
              <a:solidFill>
                <a:srgbClr val="052049"/>
              </a:solidFill>
              <a:latin typeface="Montserrat Medium"/>
              <a:ea typeface="Montserrat Medium"/>
              <a:cs typeface="Montserrat Medium"/>
              <a:sym typeface="Montserrat Medium"/>
            </a:endParaRPr>
          </a:p>
        </p:txBody>
      </p:sp>
      <p:sp>
        <p:nvSpPr>
          <p:cNvPr id="146" name="TextBox 146"/>
          <p:cNvSpPr txBox="1"/>
          <p:nvPr/>
        </p:nvSpPr>
        <p:spPr>
          <a:xfrm>
            <a:off x="24714788" y="13762029"/>
            <a:ext cx="5268892" cy="448841"/>
          </a:xfrm>
          <a:prstGeom prst="rect">
            <a:avLst/>
          </a:prstGeom>
        </p:spPr>
        <p:txBody>
          <a:bodyPr lIns="0" tIns="0" rIns="0" bIns="0" rtlCol="0" anchor="t">
            <a:spAutoFit/>
          </a:bodyPr>
          <a:lstStyle/>
          <a:p>
            <a:pPr>
              <a:lnSpc>
                <a:spcPts val="3461"/>
              </a:lnSpc>
            </a:pPr>
            <a:r>
              <a:rPr lang="en-US" sz="3236">
                <a:solidFill>
                  <a:srgbClr val="052049"/>
                </a:solidFill>
                <a:latin typeface="Montserrat Bold"/>
                <a:ea typeface="Montserrat Bold"/>
                <a:cs typeface="Montserrat Bold"/>
                <a:sym typeface="Montserrat Bold"/>
              </a:rPr>
              <a:t>QBI-based Companies</a:t>
            </a:r>
          </a:p>
        </p:txBody>
      </p:sp>
      <p:sp>
        <p:nvSpPr>
          <p:cNvPr id="147" name="TextBox 147"/>
          <p:cNvSpPr txBox="1"/>
          <p:nvPr/>
        </p:nvSpPr>
        <p:spPr>
          <a:xfrm>
            <a:off x="5379753" y="2439147"/>
            <a:ext cx="26534485" cy="281167"/>
          </a:xfrm>
          <a:prstGeom prst="rect">
            <a:avLst/>
          </a:prstGeom>
        </p:spPr>
        <p:txBody>
          <a:bodyPr lIns="0" tIns="0" rIns="0" bIns="0" rtlCol="0" anchor="t">
            <a:spAutoFit/>
          </a:bodyPr>
          <a:lstStyle/>
          <a:p>
            <a:pPr>
              <a:lnSpc>
                <a:spcPts val="2535"/>
              </a:lnSpc>
            </a:pPr>
            <a:r>
              <a:rPr lang="en-US" sz="1636" spc="27">
                <a:solidFill>
                  <a:srgbClr val="052049"/>
                </a:solidFill>
                <a:latin typeface="Montserrat Classic"/>
                <a:ea typeface="Montserrat Classic"/>
                <a:cs typeface="Montserrat Classic"/>
                <a:sym typeface="Montserrat Classic"/>
              </a:rPr>
              <a:t>Jacqueline Fabius, Kirsten Obernier, Zelda Love, Gina Nguyen, Saumya Gopalkrishnan, Alexa Rocourt, Reshmi Tognatta, Manon Eckhardt, Celine Perier, Sarika Parehk, Ali Sasan, Swathi Sukumar, Peggy Ackerberg, Margaret Soucheray, Nevan Krogan</a:t>
            </a:r>
          </a:p>
        </p:txBody>
      </p:sp>
      <p:sp>
        <p:nvSpPr>
          <p:cNvPr id="148" name="TextBox 148"/>
          <p:cNvSpPr txBox="1"/>
          <p:nvPr/>
        </p:nvSpPr>
        <p:spPr>
          <a:xfrm>
            <a:off x="10426113" y="13657516"/>
            <a:ext cx="3065897" cy="535339"/>
          </a:xfrm>
          <a:prstGeom prst="rect">
            <a:avLst/>
          </a:prstGeom>
        </p:spPr>
        <p:txBody>
          <a:bodyPr lIns="0" tIns="0" rIns="0" bIns="0" rtlCol="0" anchor="t">
            <a:spAutoFit/>
          </a:bodyPr>
          <a:lstStyle/>
          <a:p>
            <a:pPr>
              <a:lnSpc>
                <a:spcPts val="4530"/>
              </a:lnSpc>
            </a:pPr>
            <a:r>
              <a:rPr lang="en-US" sz="3236">
                <a:solidFill>
                  <a:srgbClr val="052049"/>
                </a:solidFill>
                <a:latin typeface="Montserrat Bold"/>
                <a:ea typeface="Montserrat Bold"/>
                <a:cs typeface="Montserrat Bold"/>
                <a:sym typeface="Montserrat Bold"/>
              </a:rPr>
              <a:t>Challenges</a:t>
            </a:r>
          </a:p>
        </p:txBody>
      </p:sp>
      <p:sp>
        <p:nvSpPr>
          <p:cNvPr id="149" name="TextBox 149"/>
          <p:cNvSpPr txBox="1"/>
          <p:nvPr/>
        </p:nvSpPr>
        <p:spPr>
          <a:xfrm>
            <a:off x="17742139" y="14369373"/>
            <a:ext cx="5733593" cy="3176511"/>
          </a:xfrm>
          <a:prstGeom prst="rect">
            <a:avLst/>
          </a:prstGeom>
        </p:spPr>
        <p:txBody>
          <a:bodyPr lIns="0" tIns="0" rIns="0" bIns="0" rtlCol="0" anchor="t">
            <a:spAutoFit/>
          </a:bodyPr>
          <a:lstStyle/>
          <a:p>
            <a:pPr marL="345444" lvl="1" indent="-172722">
              <a:lnSpc>
                <a:spcPts val="2480"/>
              </a:lnSpc>
              <a:buFont typeface="Arial"/>
              <a:buChar char="•"/>
            </a:pPr>
            <a:r>
              <a:rPr lang="en-US" sz="1600">
                <a:solidFill>
                  <a:srgbClr val="052049"/>
                </a:solidFill>
                <a:latin typeface="Montserrat"/>
                <a:ea typeface="Montserrat"/>
                <a:cs typeface="Montserrat"/>
                <a:sym typeface="Montserrat"/>
              </a:rPr>
              <a:t>Secure funding for AI driven research</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Create an LLC in collaboration with UCSF</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Augment research on neuroscience, especially autism and schizophrenia</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Analysis of international collaborations and sustainability plan</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Monthly SOP team and Dean reports</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Identify candidates for the QBI Scholarship for Women from the Global South in Biosciences</a:t>
            </a:r>
          </a:p>
          <a:p>
            <a:pPr>
              <a:lnSpc>
                <a:spcPts val="2480"/>
              </a:lnSpc>
            </a:pPr>
            <a:endParaRPr lang="en-US" sz="1600">
              <a:solidFill>
                <a:srgbClr val="052049"/>
              </a:solidFill>
              <a:latin typeface="Montserrat"/>
              <a:ea typeface="Montserrat"/>
              <a:cs typeface="Montserrat"/>
              <a:sym typeface="Montserrat"/>
            </a:endParaRPr>
          </a:p>
        </p:txBody>
      </p:sp>
      <p:sp>
        <p:nvSpPr>
          <p:cNvPr id="150" name="TextBox 150"/>
          <p:cNvSpPr txBox="1"/>
          <p:nvPr/>
        </p:nvSpPr>
        <p:spPr>
          <a:xfrm>
            <a:off x="17777026" y="13657516"/>
            <a:ext cx="5761639" cy="535339"/>
          </a:xfrm>
          <a:prstGeom prst="rect">
            <a:avLst/>
          </a:prstGeom>
        </p:spPr>
        <p:txBody>
          <a:bodyPr lIns="0" tIns="0" rIns="0" bIns="0" rtlCol="0" anchor="t">
            <a:spAutoFit/>
          </a:bodyPr>
          <a:lstStyle/>
          <a:p>
            <a:pPr>
              <a:lnSpc>
                <a:spcPts val="4530"/>
              </a:lnSpc>
            </a:pPr>
            <a:r>
              <a:rPr lang="en-US" sz="3236">
                <a:solidFill>
                  <a:srgbClr val="052049"/>
                </a:solidFill>
                <a:latin typeface="Montserrat Bold"/>
                <a:ea typeface="Montserrat Bold"/>
                <a:cs typeface="Montserrat Bold"/>
                <a:sym typeface="Montserrat Bold"/>
              </a:rPr>
              <a:t>Future Directions</a:t>
            </a:r>
          </a:p>
        </p:txBody>
      </p:sp>
      <p:sp>
        <p:nvSpPr>
          <p:cNvPr id="151" name="TextBox 151"/>
          <p:cNvSpPr txBox="1"/>
          <p:nvPr/>
        </p:nvSpPr>
        <p:spPr>
          <a:xfrm>
            <a:off x="10408607" y="14369374"/>
            <a:ext cx="4588965" cy="2855910"/>
          </a:xfrm>
          <a:prstGeom prst="rect">
            <a:avLst/>
          </a:prstGeom>
        </p:spPr>
        <p:txBody>
          <a:bodyPr lIns="0" tIns="0" rIns="0" bIns="0" rtlCol="0" anchor="t">
            <a:spAutoFit/>
          </a:bodyPr>
          <a:lstStyle/>
          <a:p>
            <a:pPr marL="345444" lvl="1" indent="-172722">
              <a:lnSpc>
                <a:spcPts val="2480"/>
              </a:lnSpc>
              <a:buFont typeface="Arial"/>
              <a:buChar char="•"/>
            </a:pPr>
            <a:r>
              <a:rPr lang="en-US" sz="1600">
                <a:solidFill>
                  <a:srgbClr val="052049"/>
                </a:solidFill>
                <a:latin typeface="Montserrat"/>
                <a:ea typeface="Montserrat"/>
                <a:cs typeface="Montserrat"/>
                <a:sym typeface="Montserrat"/>
              </a:rPr>
              <a:t>Maintaining sustainable funding</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Hiring support talent / administrative employee retention</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Prioritizing and follow up of international relationships </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Small media team to accomplish multiple goals and projects</a:t>
            </a:r>
          </a:p>
          <a:p>
            <a:pPr marL="345444" lvl="1" indent="-172722">
              <a:lnSpc>
                <a:spcPts val="2480"/>
              </a:lnSpc>
              <a:buFont typeface="Arial"/>
              <a:buChar char="•"/>
            </a:pPr>
            <a:r>
              <a:rPr lang="en-US" sz="1600">
                <a:solidFill>
                  <a:srgbClr val="052049"/>
                </a:solidFill>
                <a:latin typeface="Montserrat"/>
                <a:ea typeface="Montserrat"/>
                <a:cs typeface="Montserrat"/>
                <a:sym typeface="Montserrat"/>
              </a:rPr>
              <a:t>Remote / on-site working</a:t>
            </a:r>
          </a:p>
          <a:p>
            <a:pPr>
              <a:lnSpc>
                <a:spcPts val="2480"/>
              </a:lnSpc>
            </a:pPr>
            <a:endParaRPr lang="en-US" sz="1600">
              <a:solidFill>
                <a:srgbClr val="052049"/>
              </a:solidFill>
              <a:latin typeface="Montserrat"/>
              <a:ea typeface="Montserrat"/>
              <a:cs typeface="Montserrat"/>
              <a:sym typeface="Montserrat"/>
            </a:endParaRPr>
          </a:p>
        </p:txBody>
      </p:sp>
      <p:sp>
        <p:nvSpPr>
          <p:cNvPr id="152" name="TextBox 152"/>
          <p:cNvSpPr txBox="1"/>
          <p:nvPr/>
        </p:nvSpPr>
        <p:spPr>
          <a:xfrm>
            <a:off x="3189580" y="13761671"/>
            <a:ext cx="5030048" cy="448841"/>
          </a:xfrm>
          <a:prstGeom prst="rect">
            <a:avLst/>
          </a:prstGeom>
        </p:spPr>
        <p:txBody>
          <a:bodyPr lIns="0" tIns="0" rIns="0" bIns="0" rtlCol="0" anchor="t">
            <a:spAutoFit/>
          </a:bodyPr>
          <a:lstStyle/>
          <a:p>
            <a:pPr>
              <a:lnSpc>
                <a:spcPts val="3461"/>
              </a:lnSpc>
            </a:pPr>
            <a:r>
              <a:rPr lang="en-US" sz="3236">
                <a:solidFill>
                  <a:srgbClr val="052049"/>
                </a:solidFill>
                <a:latin typeface="Montserrat Bold"/>
                <a:ea typeface="Montserrat Bold"/>
                <a:cs typeface="Montserrat Bold"/>
                <a:sym typeface="Montserrat Bold"/>
              </a:rPr>
              <a:t>Outreach &amp; Media</a:t>
            </a:r>
          </a:p>
        </p:txBody>
      </p:sp>
      <p:sp>
        <p:nvSpPr>
          <p:cNvPr id="153" name="TextBox 153"/>
          <p:cNvSpPr txBox="1"/>
          <p:nvPr/>
        </p:nvSpPr>
        <p:spPr>
          <a:xfrm>
            <a:off x="3189585" y="14369372"/>
            <a:ext cx="5223141" cy="2855910"/>
          </a:xfrm>
          <a:prstGeom prst="rect">
            <a:avLst/>
          </a:prstGeom>
        </p:spPr>
        <p:txBody>
          <a:bodyPr lIns="0" tIns="0" rIns="0" bIns="0" rtlCol="0" anchor="t">
            <a:spAutoFit/>
          </a:bodyPr>
          <a:lstStyle/>
          <a:p>
            <a:pPr>
              <a:lnSpc>
                <a:spcPts val="2480"/>
              </a:lnSpc>
            </a:pPr>
            <a:r>
              <a:rPr lang="en-US" sz="1600">
                <a:solidFill>
                  <a:srgbClr val="052049"/>
                </a:solidFill>
                <a:latin typeface="Montserrat Medium"/>
                <a:ea typeface="Montserrat Medium"/>
                <a:cs typeface="Montserrat Medium"/>
                <a:sym typeface="Montserrat Medium"/>
              </a:rPr>
              <a:t>QBI aims to make science more accessible to audiences with diverse backgrounds and education levels by leveraging various communication platforms including websites, newsletters, social media (LinkedIn, Twitter, Facebook, Instagram, TikTok), QBI TV (YouTube), and audio-based interviews (QBI in Space, “Biologist Being Basic” podcast). </a:t>
            </a:r>
          </a:p>
          <a:p>
            <a:pPr>
              <a:lnSpc>
                <a:spcPts val="2480"/>
              </a:lnSpc>
            </a:pPr>
            <a:endParaRPr lang="en-US" sz="1600">
              <a:solidFill>
                <a:srgbClr val="052049"/>
              </a:solidFill>
              <a:latin typeface="Montserrat Medium"/>
              <a:ea typeface="Montserrat Medium"/>
              <a:cs typeface="Montserrat Medium"/>
              <a:sym typeface="Montserrat Medium"/>
            </a:endParaRPr>
          </a:p>
        </p:txBody>
      </p:sp>
      <p:grpSp>
        <p:nvGrpSpPr>
          <p:cNvPr id="154" name="Group 154"/>
          <p:cNvGrpSpPr/>
          <p:nvPr/>
        </p:nvGrpSpPr>
        <p:grpSpPr>
          <a:xfrm>
            <a:off x="24714792" y="15942808"/>
            <a:ext cx="4929765" cy="1238485"/>
            <a:chOff x="0" y="9525"/>
            <a:chExt cx="3697324" cy="928863"/>
          </a:xfrm>
        </p:grpSpPr>
        <p:sp>
          <p:nvSpPr>
            <p:cNvPr id="155" name="TextBox 155"/>
            <p:cNvSpPr txBox="1"/>
            <p:nvPr/>
          </p:nvSpPr>
          <p:spPr>
            <a:xfrm>
              <a:off x="0" y="239158"/>
              <a:ext cx="3697324" cy="699230"/>
            </a:xfrm>
            <a:prstGeom prst="rect">
              <a:avLst/>
            </a:prstGeom>
          </p:spPr>
          <p:txBody>
            <a:bodyPr lIns="0" tIns="0" rIns="0" bIns="0" rtlCol="0" anchor="t">
              <a:spAutoFit/>
            </a:bodyPr>
            <a:lstStyle/>
            <a:p>
              <a:pPr>
                <a:lnSpc>
                  <a:spcPts val="2480"/>
                </a:lnSpc>
              </a:pPr>
              <a:r>
                <a:rPr lang="en-US" sz="1600">
                  <a:solidFill>
                    <a:srgbClr val="052049"/>
                  </a:solidFill>
                  <a:latin typeface="Montserrat Medium"/>
                  <a:ea typeface="Montserrat Medium"/>
                  <a:cs typeface="Montserrat Medium"/>
                  <a:sym typeface="Montserrat Medium"/>
                </a:rPr>
                <a:t>A new model for industry-academia to accelerate the discovery and the development of new medicine across many disease areas.</a:t>
              </a:r>
            </a:p>
          </p:txBody>
        </p:sp>
        <p:sp>
          <p:nvSpPr>
            <p:cNvPr id="156" name="TextBox 156"/>
            <p:cNvSpPr txBox="1"/>
            <p:nvPr/>
          </p:nvSpPr>
          <p:spPr>
            <a:xfrm>
              <a:off x="0" y="9525"/>
              <a:ext cx="1297085" cy="163506"/>
            </a:xfrm>
            <a:prstGeom prst="rect">
              <a:avLst/>
            </a:prstGeom>
          </p:spPr>
          <p:txBody>
            <a:bodyPr lIns="0" tIns="0" rIns="0" bIns="0" rtlCol="0" anchor="t">
              <a:spAutoFit/>
            </a:bodyPr>
            <a:lstStyle/>
            <a:p>
              <a:pPr>
                <a:lnSpc>
                  <a:spcPts val="1712"/>
                </a:lnSpc>
              </a:pPr>
              <a:r>
                <a:rPr lang="en-US" sz="1600">
                  <a:solidFill>
                    <a:srgbClr val="052049"/>
                  </a:solidFill>
                  <a:latin typeface="Montserrat Bold"/>
                  <a:ea typeface="Montserrat Bold"/>
                  <a:cs typeface="Montserrat Bold"/>
                  <a:sym typeface="Montserrat Bold"/>
                </a:rPr>
                <a:t>SAREA</a:t>
              </a:r>
            </a:p>
          </p:txBody>
        </p:sp>
      </p:grpSp>
      <p:grpSp>
        <p:nvGrpSpPr>
          <p:cNvPr id="157" name="Group 157"/>
          <p:cNvGrpSpPr/>
          <p:nvPr/>
        </p:nvGrpSpPr>
        <p:grpSpPr>
          <a:xfrm>
            <a:off x="24714792" y="14420815"/>
            <a:ext cx="4929765" cy="1238485"/>
            <a:chOff x="0" y="9525"/>
            <a:chExt cx="3697324" cy="928863"/>
          </a:xfrm>
        </p:grpSpPr>
        <p:sp>
          <p:nvSpPr>
            <p:cNvPr id="158" name="TextBox 158"/>
            <p:cNvSpPr txBox="1"/>
            <p:nvPr/>
          </p:nvSpPr>
          <p:spPr>
            <a:xfrm>
              <a:off x="0" y="239158"/>
              <a:ext cx="3697324" cy="699230"/>
            </a:xfrm>
            <a:prstGeom prst="rect">
              <a:avLst/>
            </a:prstGeom>
          </p:spPr>
          <p:txBody>
            <a:bodyPr lIns="0" tIns="0" rIns="0" bIns="0" rtlCol="0" anchor="t">
              <a:spAutoFit/>
            </a:bodyPr>
            <a:lstStyle/>
            <a:p>
              <a:pPr>
                <a:lnSpc>
                  <a:spcPts val="2480"/>
                </a:lnSpc>
              </a:pPr>
              <a:r>
                <a:rPr lang="en-US" sz="1600">
                  <a:solidFill>
                    <a:srgbClr val="052049"/>
                  </a:solidFill>
                  <a:latin typeface="Montserrat Medium"/>
                  <a:ea typeface="Montserrat Medium"/>
                  <a:cs typeface="Montserrat Medium"/>
                  <a:sym typeface="Montserrat Medium"/>
                </a:rPr>
                <a:t>Using network-based and AI methods to uncover novel targets and unique therapeutic approaches for oncology.</a:t>
              </a:r>
            </a:p>
          </p:txBody>
        </p:sp>
        <p:sp>
          <p:nvSpPr>
            <p:cNvPr id="159" name="TextBox 159"/>
            <p:cNvSpPr txBox="1"/>
            <p:nvPr/>
          </p:nvSpPr>
          <p:spPr>
            <a:xfrm>
              <a:off x="0" y="9525"/>
              <a:ext cx="1297085" cy="163506"/>
            </a:xfrm>
            <a:prstGeom prst="rect">
              <a:avLst/>
            </a:prstGeom>
          </p:spPr>
          <p:txBody>
            <a:bodyPr lIns="0" tIns="0" rIns="0" bIns="0" rtlCol="0" anchor="t">
              <a:spAutoFit/>
            </a:bodyPr>
            <a:lstStyle/>
            <a:p>
              <a:pPr>
                <a:lnSpc>
                  <a:spcPts val="1712"/>
                </a:lnSpc>
              </a:pPr>
              <a:r>
                <a:rPr lang="en-US" sz="1600">
                  <a:solidFill>
                    <a:srgbClr val="052049"/>
                  </a:solidFill>
                  <a:latin typeface="Montserrat Bold"/>
                  <a:ea typeface="Montserrat Bold"/>
                  <a:cs typeface="Montserrat Bold"/>
                  <a:sym typeface="Montserrat Bold"/>
                </a:rPr>
                <a:t>REZO</a:t>
              </a:r>
            </a:p>
          </p:txBody>
        </p:sp>
      </p:grpSp>
      <p:grpSp>
        <p:nvGrpSpPr>
          <p:cNvPr id="160" name="Group 160"/>
          <p:cNvGrpSpPr/>
          <p:nvPr/>
        </p:nvGrpSpPr>
        <p:grpSpPr>
          <a:xfrm>
            <a:off x="30211686" y="15756208"/>
            <a:ext cx="2259948" cy="1473643"/>
            <a:chOff x="0" y="0"/>
            <a:chExt cx="1694961" cy="1105232"/>
          </a:xfrm>
        </p:grpSpPr>
        <p:sp>
          <p:nvSpPr>
            <p:cNvPr id="161" name="Freeform 161"/>
            <p:cNvSpPr/>
            <p:nvPr/>
          </p:nvSpPr>
          <p:spPr>
            <a:xfrm>
              <a:off x="0" y="755156"/>
              <a:ext cx="1694961" cy="350075"/>
            </a:xfrm>
            <a:custGeom>
              <a:avLst/>
              <a:gdLst/>
              <a:ahLst/>
              <a:cxnLst/>
              <a:rect l="l" t="t" r="r" b="b"/>
              <a:pathLst>
                <a:path w="1694961" h="350075">
                  <a:moveTo>
                    <a:pt x="0" y="0"/>
                  </a:moveTo>
                  <a:lnTo>
                    <a:pt x="1694961" y="0"/>
                  </a:lnTo>
                  <a:lnTo>
                    <a:pt x="1694961" y="350076"/>
                  </a:lnTo>
                  <a:lnTo>
                    <a:pt x="0" y="350076"/>
                  </a:lnTo>
                  <a:lnTo>
                    <a:pt x="0" y="0"/>
                  </a:lnTo>
                  <a:close/>
                </a:path>
              </a:pathLst>
            </a:custGeom>
            <a:blipFill>
              <a:blip r:embed="rId54"/>
              <a:stretch>
                <a:fillRect l="-8055" t="-274732" b="-21850"/>
              </a:stretch>
            </a:blipFill>
          </p:spPr>
          <p:txBody>
            <a:bodyPr/>
            <a:lstStyle/>
            <a:p>
              <a:endParaRPr lang="en-US" sz="6041"/>
            </a:p>
          </p:txBody>
        </p:sp>
        <p:sp>
          <p:nvSpPr>
            <p:cNvPr id="162" name="Freeform 162"/>
            <p:cNvSpPr/>
            <p:nvPr/>
          </p:nvSpPr>
          <p:spPr>
            <a:xfrm>
              <a:off x="0" y="0"/>
              <a:ext cx="1631461" cy="855881"/>
            </a:xfrm>
            <a:custGeom>
              <a:avLst/>
              <a:gdLst/>
              <a:ahLst/>
              <a:cxnLst/>
              <a:rect l="l" t="t" r="r" b="b"/>
              <a:pathLst>
                <a:path w="1631461" h="855881">
                  <a:moveTo>
                    <a:pt x="0" y="0"/>
                  </a:moveTo>
                  <a:lnTo>
                    <a:pt x="1631461" y="0"/>
                  </a:lnTo>
                  <a:lnTo>
                    <a:pt x="1631461" y="855881"/>
                  </a:lnTo>
                  <a:lnTo>
                    <a:pt x="0" y="855881"/>
                  </a:lnTo>
                  <a:lnTo>
                    <a:pt x="0" y="0"/>
                  </a:lnTo>
                  <a:close/>
                </a:path>
              </a:pathLst>
            </a:custGeom>
            <a:blipFill>
              <a:blip r:embed="rId54"/>
              <a:stretch>
                <a:fillRect l="-8055" t="-15051" b="-41082"/>
              </a:stretch>
            </a:blipFill>
          </p:spPr>
          <p:txBody>
            <a:bodyPr/>
            <a:lstStyle/>
            <a:p>
              <a:endParaRPr lang="en-US" sz="6041"/>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C36F4753F4C84EB451F6C600B7CDC8" ma:contentTypeVersion="18" ma:contentTypeDescription="Create a new document." ma:contentTypeScope="" ma:versionID="1200493b665457aaa438b306dd6037b6">
  <xsd:schema xmlns:xsd="http://www.w3.org/2001/XMLSchema" xmlns:xs="http://www.w3.org/2001/XMLSchema" xmlns:p="http://schemas.microsoft.com/office/2006/metadata/properties" xmlns:ns2="094ba90c-1f83-4004-9782-b2c1ad6f6b1b" xmlns:ns3="3920ec0b-0f19-4658-bd9c-7a2b7284b087" targetNamespace="http://schemas.microsoft.com/office/2006/metadata/properties" ma:root="true" ma:fieldsID="2cb835a69cf2d905d3310655a16fac13" ns2:_="" ns3:_="">
    <xsd:import namespace="094ba90c-1f83-4004-9782-b2c1ad6f6b1b"/>
    <xsd:import namespace="3920ec0b-0f19-4658-bd9c-7a2b7284b0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ba90c-1f83-4004-9782-b2c1ad6f6b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20ec0b-0f19-4658-bd9c-7a2b7284b0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a5abb5-3f18-4e50-86f0-901830d83493}" ma:internalName="TaxCatchAll" ma:showField="CatchAllData" ma:web="3920ec0b-0f19-4658-bd9c-7a2b7284b0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920ec0b-0f19-4658-bd9c-7a2b7284b087" xsi:nil="true"/>
    <lcf76f155ced4ddcb4097134ff3c332f xmlns="094ba90c-1f83-4004-9782-b2c1ad6f6b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D26A63-1F86-42A9-8773-AAA7B4CD4533}"/>
</file>

<file path=customXml/itemProps2.xml><?xml version="1.0" encoding="utf-8"?>
<ds:datastoreItem xmlns:ds="http://schemas.openxmlformats.org/officeDocument/2006/customXml" ds:itemID="{041468ED-DDE7-445A-823F-E29762D8A62E}"/>
</file>

<file path=customXml/itemProps3.xml><?xml version="1.0" encoding="utf-8"?>
<ds:datastoreItem xmlns:ds="http://schemas.openxmlformats.org/officeDocument/2006/customXml" ds:itemID="{6FDDD5C7-ABC6-4124-85FC-EEF568A74C98}"/>
</file>

<file path=docProps/app.xml><?xml version="1.0" encoding="utf-8"?>
<Properties xmlns="http://schemas.openxmlformats.org/officeDocument/2006/extended-properties" xmlns:vt="http://schemas.openxmlformats.org/officeDocument/2006/docPropsVTypes">
  <TotalTime>2</TotalTime>
  <Words>584</Words>
  <Application>Microsoft Office PowerPoint</Application>
  <PresentationFormat>Custom</PresentationFormat>
  <Paragraphs>57</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Montserrat Classic</vt:lpstr>
      <vt:lpstr>Montserrat Bold</vt:lpstr>
      <vt:lpstr>Montserrat Classic Bold</vt:lpstr>
      <vt:lpstr>Montserrat</vt:lpstr>
      <vt:lpstr>Montserrat Medium</vt:lpstr>
      <vt:lpstr>Calibri</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Leveraging Science Communication: Bridging the Gap between Scientific Knowledge and the public.</dc:title>
  <dc:creator>Keiser, Sahru</dc:creator>
  <cp:lastModifiedBy>Keiser, Sahru</cp:lastModifiedBy>
  <cp:revision>2</cp:revision>
  <dcterms:created xsi:type="dcterms:W3CDTF">2006-08-16T00:00:00Z</dcterms:created>
  <dcterms:modified xsi:type="dcterms:W3CDTF">2024-09-09T22:05:15Z</dcterms:modified>
  <dc:identifier>DAGO_VBMpL0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0x0101007AC36F4753F4C84EB451F6C600B7CDC8</vt:lpwstr>
  </property>
</Properties>
</file>