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drawings/drawing1.xml" ContentType="application/vnd.openxmlformats-officedocument.drawingml.chartshape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2" r:id="rId1"/>
  </p:sldMasterIdLst>
  <p:notesMasterIdLst>
    <p:notesMasterId r:id="rId3"/>
  </p:notesMasterIdLst>
  <p:sldIdLst>
    <p:sldId id="256" r:id="rId2"/>
  </p:sldIdLst>
  <p:sldSz cx="50399950" cy="32399288"/>
  <p:notesSz cx="9144000" cy="6858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0204">
          <p15:clr>
            <a:srgbClr val="A4A3A4"/>
          </p15:clr>
        </p15:guide>
        <p15:guide id="2" pos="15874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83F64"/>
    <a:srgbClr val="50C8E8"/>
    <a:srgbClr val="F36E25"/>
    <a:srgbClr val="862564"/>
    <a:srgbClr val="003152"/>
    <a:srgbClr val="A5A5A5"/>
    <a:srgbClr val="003054"/>
    <a:srgbClr val="F06725"/>
    <a:srgbClr val="EBE8E5"/>
    <a:srgbClr val="F3842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70" autoAdjust="0"/>
    <p:restoredTop sz="94660"/>
  </p:normalViewPr>
  <p:slideViewPr>
    <p:cSldViewPr snapToGrid="0">
      <p:cViewPr>
        <p:scale>
          <a:sx n="33" d="100"/>
          <a:sy n="33" d="100"/>
        </p:scale>
        <p:origin x="24" y="-1536"/>
      </p:cViewPr>
      <p:guideLst>
        <p:guide orient="horz" pos="10204"/>
        <p:guide pos="15874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D:\PQ_prbind%20AVR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D:\PQ_prbind%20AVR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huangl1\Dropbox\Work\PQ\Free%20Drug\R21\Fig1_chromatogr.xlsx" TargetMode="External"/><Relationship Id="rId2" Type="http://schemas.microsoft.com/office/2011/relationships/chartColorStyle" Target="colors3.xml"/><Relationship Id="rId1" Type="http://schemas.microsoft.com/office/2011/relationships/chartStyle" Target="style3.xml"/><Relationship Id="rId4" Type="http://schemas.openxmlformats.org/officeDocument/2006/relationships/chartUserShapes" Target="../drawings/drawing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3200" b="0" i="0" u="none" strike="noStrike" kern="1200" spc="0" baseline="0">
              <a:solidFill>
                <a:srgbClr val="083F64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en-US"/>
        </a:p>
      </c:txPr>
    </c:title>
    <c:autoTitleDeleted val="0"/>
    <c:plotArea>
      <c:layout/>
      <c:scatterChart>
        <c:scatterStyle val="lineMarker"/>
        <c:varyColors val="0"/>
        <c:ser>
          <c:idx val="0"/>
          <c:order val="0"/>
          <c:tx>
            <c:v>Unbound PQ</c:v>
          </c:tx>
          <c:spPr>
            <a:ln w="19050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xVal>
            <c:numRef>
              <c:f>Sheet1!$E$2:$E$10</c:f>
              <c:numCache>
                <c:formatCode>General</c:formatCode>
                <c:ptCount val="9"/>
                <c:pt idx="0">
                  <c:v>0</c:v>
                </c:pt>
                <c:pt idx="1">
                  <c:v>0.5</c:v>
                </c:pt>
                <c:pt idx="2">
                  <c:v>1</c:v>
                </c:pt>
                <c:pt idx="3">
                  <c:v>2</c:v>
                </c:pt>
                <c:pt idx="4">
                  <c:v>3</c:v>
                </c:pt>
                <c:pt idx="5">
                  <c:v>4</c:v>
                </c:pt>
                <c:pt idx="6">
                  <c:v>6</c:v>
                </c:pt>
                <c:pt idx="7">
                  <c:v>8</c:v>
                </c:pt>
                <c:pt idx="8">
                  <c:v>24</c:v>
                </c:pt>
              </c:numCache>
            </c:numRef>
          </c:xVal>
          <c:yVal>
            <c:numRef>
              <c:f>Sheet1!$F$2:$F$10</c:f>
              <c:numCache>
                <c:formatCode>General</c:formatCode>
                <c:ptCount val="9"/>
                <c:pt idx="0">
                  <c:v>0.34499999999999997</c:v>
                </c:pt>
                <c:pt idx="1">
                  <c:v>0.246</c:v>
                </c:pt>
                <c:pt idx="2">
                  <c:v>0.61299999999999999</c:v>
                </c:pt>
                <c:pt idx="3">
                  <c:v>0.69499999999999995</c:v>
                </c:pt>
                <c:pt idx="4">
                  <c:v>0.54400000000000004</c:v>
                </c:pt>
                <c:pt idx="5">
                  <c:v>0.48299999999999998</c:v>
                </c:pt>
                <c:pt idx="6">
                  <c:v>0.88200000000000001</c:v>
                </c:pt>
                <c:pt idx="7">
                  <c:v>0.75900000000000001</c:v>
                </c:pt>
                <c:pt idx="8">
                  <c:v>0.20699999999999999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BFF3-4180-84CE-287043FFFD0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354412648"/>
        <c:axId val="354412320"/>
      </c:scatterChart>
      <c:valAx>
        <c:axId val="354412648"/>
        <c:scaling>
          <c:orientation val="minMax"/>
          <c:max val="25"/>
          <c:min val="0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3200" b="0" i="0" u="none" strike="noStrike" kern="1200" baseline="0">
                    <a:solidFill>
                      <a:srgbClr val="083F64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r>
                  <a:rPr lang="en-US" sz="3200" baseline="0">
                    <a:solidFill>
                      <a:srgbClr val="083F64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PK time, hr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3200" b="0" i="0" u="none" strike="noStrike" kern="1200" baseline="0">
                  <a:solidFill>
                    <a:srgbClr val="083F64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800" b="0" i="0" u="none" strike="noStrike" kern="1200" baseline="0">
                <a:solidFill>
                  <a:srgbClr val="083F64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354412320"/>
        <c:crosses val="autoZero"/>
        <c:crossBetween val="midCat"/>
        <c:majorUnit val="5"/>
      </c:valAx>
      <c:valAx>
        <c:axId val="354412320"/>
        <c:scaling>
          <c:orientation val="minMax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3200" b="0" i="0" u="none" strike="noStrike" kern="1200" baseline="0">
                    <a:solidFill>
                      <a:srgbClr val="083F64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r>
                  <a:rPr lang="en-US" sz="3200" baseline="0">
                    <a:solidFill>
                      <a:srgbClr val="083F64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Unbound PQ, ng/mL</a:t>
                </a:r>
              </a:p>
            </c:rich>
          </c:tx>
          <c:layout>
            <c:manualLayout>
              <c:xMode val="edge"/>
              <c:yMode val="edge"/>
              <c:x val="2.1430829560242781E-2"/>
              <c:y val="0.14999706350965539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3200" b="0" i="0" u="none" strike="noStrike" kern="1200" baseline="0">
                  <a:solidFill>
                    <a:srgbClr val="083F64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800" b="0" i="0" u="none" strike="noStrike" kern="1200" baseline="0">
                <a:solidFill>
                  <a:srgbClr val="083F64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354412648"/>
        <c:crosses val="autoZero"/>
        <c:crossBetween val="midCat"/>
        <c:majorUnit val="0.2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3200" b="0" i="0" u="none" strike="noStrike" kern="1200" spc="0" baseline="0">
              <a:solidFill>
                <a:srgbClr val="083F64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28416922973989456"/>
          <c:y val="0.1733235663268716"/>
          <c:w val="0.66384353527714635"/>
          <c:h val="0.56454691463874174"/>
        </c:manualLayout>
      </c:layout>
      <c:scatterChart>
        <c:scatterStyle val="lineMarker"/>
        <c:varyColors val="0"/>
        <c:ser>
          <c:idx val="0"/>
          <c:order val="0"/>
          <c:tx>
            <c:v>Total PQ</c:v>
          </c:tx>
          <c:spPr>
            <a:ln w="19050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xVal>
            <c:numRef>
              <c:f>Sheet1!$E$2:$E$10</c:f>
              <c:numCache>
                <c:formatCode>General</c:formatCode>
                <c:ptCount val="9"/>
                <c:pt idx="0">
                  <c:v>0</c:v>
                </c:pt>
                <c:pt idx="1">
                  <c:v>0.5</c:v>
                </c:pt>
                <c:pt idx="2">
                  <c:v>1</c:v>
                </c:pt>
                <c:pt idx="3">
                  <c:v>2</c:v>
                </c:pt>
                <c:pt idx="4">
                  <c:v>3</c:v>
                </c:pt>
                <c:pt idx="5">
                  <c:v>4</c:v>
                </c:pt>
                <c:pt idx="6">
                  <c:v>6</c:v>
                </c:pt>
                <c:pt idx="7">
                  <c:v>8</c:v>
                </c:pt>
                <c:pt idx="8">
                  <c:v>24</c:v>
                </c:pt>
              </c:numCache>
            </c:numRef>
          </c:xVal>
          <c:yVal>
            <c:numRef>
              <c:f>Sheet1!$C$2:$C$10</c:f>
              <c:numCache>
                <c:formatCode>General</c:formatCode>
                <c:ptCount val="9"/>
                <c:pt idx="0">
                  <c:v>117</c:v>
                </c:pt>
                <c:pt idx="1">
                  <c:v>122</c:v>
                </c:pt>
                <c:pt idx="2">
                  <c:v>179</c:v>
                </c:pt>
                <c:pt idx="3">
                  <c:v>205</c:v>
                </c:pt>
                <c:pt idx="4">
                  <c:v>182</c:v>
                </c:pt>
                <c:pt idx="5">
                  <c:v>259</c:v>
                </c:pt>
                <c:pt idx="6">
                  <c:v>228</c:v>
                </c:pt>
                <c:pt idx="7">
                  <c:v>224</c:v>
                </c:pt>
                <c:pt idx="8">
                  <c:v>76.3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A489-4A3E-B2A4-C180708F729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394386576"/>
        <c:axId val="394386248"/>
      </c:scatterChart>
      <c:valAx>
        <c:axId val="394386576"/>
        <c:scaling>
          <c:orientation val="minMax"/>
          <c:max val="25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3200" b="0" i="0" u="none" strike="noStrike" kern="1200" baseline="0">
                    <a:solidFill>
                      <a:srgbClr val="083F64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r>
                  <a:rPr lang="en-US" sz="3200">
                    <a:solidFill>
                      <a:srgbClr val="083F64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PK time, hr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3200" b="0" i="0" u="none" strike="noStrike" kern="1200" baseline="0">
                  <a:solidFill>
                    <a:srgbClr val="083F64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800" b="0" i="0" u="none" strike="noStrike" kern="1200" baseline="0">
                <a:solidFill>
                  <a:srgbClr val="083F64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394386248"/>
        <c:crosses val="autoZero"/>
        <c:crossBetween val="midCat"/>
        <c:majorUnit val="5"/>
      </c:valAx>
      <c:valAx>
        <c:axId val="394386248"/>
        <c:scaling>
          <c:orientation val="minMax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3200" b="0" i="0" u="none" strike="noStrike" kern="1200" baseline="0">
                    <a:solidFill>
                      <a:srgbClr val="083F64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r>
                  <a:rPr lang="en-US" sz="3200" dirty="0">
                    <a:solidFill>
                      <a:srgbClr val="083F64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Total PQ, ng/mL</a:t>
                </a:r>
              </a:p>
            </c:rich>
          </c:tx>
          <c:layout>
            <c:manualLayout>
              <c:xMode val="edge"/>
              <c:yMode val="edge"/>
              <c:x val="0"/>
              <c:y val="0.17007362542737942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3200" b="0" i="0" u="none" strike="noStrike" kern="1200" baseline="0">
                  <a:solidFill>
                    <a:srgbClr val="083F64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800" b="0" i="0" u="none" strike="noStrike" kern="1200" baseline="0">
                <a:solidFill>
                  <a:srgbClr val="083F64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394386576"/>
        <c:crosses val="autoZero"/>
        <c:crossBetween val="midCat"/>
        <c:majorUnit val="100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2800"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3200" b="0" i="0" u="none" strike="noStrike" kern="1200" spc="0" baseline="0">
                <a:solidFill>
                  <a:srgbClr val="083F64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r>
              <a:rPr lang="en-US" sz="3200" dirty="0" smtClean="0">
                <a:solidFill>
                  <a:srgbClr val="083F6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Signal/noise=18</a:t>
            </a:r>
            <a:endParaRPr lang="en-US" sz="3200" dirty="0">
              <a:solidFill>
                <a:srgbClr val="083F6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c:rich>
      </c:tx>
      <c:layout>
        <c:manualLayout>
          <c:xMode val="edge"/>
          <c:yMode val="edge"/>
          <c:x val="0.35091271163987248"/>
          <c:y val="0.19042981767911998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3200" b="0" i="0" u="none" strike="noStrike" kern="1200" spc="0" baseline="0">
              <a:solidFill>
                <a:srgbClr val="083F64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18935830705195597"/>
          <c:y val="0.22989476746462878"/>
          <c:w val="0.75502363187268706"/>
          <c:h val="0.53183839304368363"/>
        </c:manualLayout>
      </c:layout>
      <c:scatterChart>
        <c:scatterStyle val="smoothMarker"/>
        <c:varyColors val="0"/>
        <c:ser>
          <c:idx val="0"/>
          <c:order val="0"/>
          <c:spPr>
            <a:ln w="19050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xVal>
            <c:numRef>
              <c:f>'LOQ0.02ngx1.5_APCI_Jul22PQ'!$A$1:$A$468</c:f>
              <c:numCache>
                <c:formatCode>General</c:formatCode>
                <c:ptCount val="468"/>
                <c:pt idx="0">
                  <c:v>3.04E-2</c:v>
                </c:pt>
                <c:pt idx="1">
                  <c:v>3.27E-2</c:v>
                </c:pt>
                <c:pt idx="2">
                  <c:v>3.5099999999999999E-2</c:v>
                </c:pt>
                <c:pt idx="3">
                  <c:v>3.7400000000000003E-2</c:v>
                </c:pt>
                <c:pt idx="4">
                  <c:v>3.9699999999999999E-2</c:v>
                </c:pt>
                <c:pt idx="5">
                  <c:v>0.1517</c:v>
                </c:pt>
                <c:pt idx="6">
                  <c:v>0.15409999999999999</c:v>
                </c:pt>
                <c:pt idx="7">
                  <c:v>0.15640000000000001</c:v>
                </c:pt>
                <c:pt idx="8">
                  <c:v>0.15870000000000001</c:v>
                </c:pt>
                <c:pt idx="9">
                  <c:v>0.16109999999999999</c:v>
                </c:pt>
                <c:pt idx="10">
                  <c:v>0.1797</c:v>
                </c:pt>
                <c:pt idx="11">
                  <c:v>0.18210000000000001</c:v>
                </c:pt>
                <c:pt idx="12">
                  <c:v>0.18440000000000001</c:v>
                </c:pt>
                <c:pt idx="13">
                  <c:v>0.1867</c:v>
                </c:pt>
                <c:pt idx="14">
                  <c:v>0.18909999999999999</c:v>
                </c:pt>
                <c:pt idx="15">
                  <c:v>0.27539999999999998</c:v>
                </c:pt>
                <c:pt idx="16">
                  <c:v>0.27779999999999999</c:v>
                </c:pt>
                <c:pt idx="17">
                  <c:v>0.28010000000000002</c:v>
                </c:pt>
                <c:pt idx="18">
                  <c:v>0.28239999999999998</c:v>
                </c:pt>
                <c:pt idx="19">
                  <c:v>0.2848</c:v>
                </c:pt>
                <c:pt idx="20">
                  <c:v>0.31280000000000002</c:v>
                </c:pt>
                <c:pt idx="21">
                  <c:v>0.31509999999999999</c:v>
                </c:pt>
                <c:pt idx="22">
                  <c:v>0.31740000000000002</c:v>
                </c:pt>
                <c:pt idx="23">
                  <c:v>0.31979999999999997</c:v>
                </c:pt>
                <c:pt idx="24">
                  <c:v>0.3221</c:v>
                </c:pt>
                <c:pt idx="25">
                  <c:v>0.32440000000000002</c:v>
                </c:pt>
                <c:pt idx="26">
                  <c:v>0.32679999999999998</c:v>
                </c:pt>
                <c:pt idx="27">
                  <c:v>0.3291</c:v>
                </c:pt>
                <c:pt idx="28">
                  <c:v>0.33139999999999997</c:v>
                </c:pt>
                <c:pt idx="29">
                  <c:v>0.33379999999999999</c:v>
                </c:pt>
                <c:pt idx="30">
                  <c:v>0.33610000000000001</c:v>
                </c:pt>
                <c:pt idx="31">
                  <c:v>0.33850000000000002</c:v>
                </c:pt>
                <c:pt idx="32">
                  <c:v>0.34079999999999999</c:v>
                </c:pt>
                <c:pt idx="33">
                  <c:v>0.34310000000000002</c:v>
                </c:pt>
                <c:pt idx="34">
                  <c:v>0.34549999999999997</c:v>
                </c:pt>
                <c:pt idx="35">
                  <c:v>0.3478</c:v>
                </c:pt>
                <c:pt idx="36">
                  <c:v>0.35010000000000002</c:v>
                </c:pt>
                <c:pt idx="37">
                  <c:v>0.36180000000000001</c:v>
                </c:pt>
                <c:pt idx="38">
                  <c:v>0.36409999999999998</c:v>
                </c:pt>
                <c:pt idx="39">
                  <c:v>0.36649999999999999</c:v>
                </c:pt>
                <c:pt idx="40">
                  <c:v>0.36880000000000002</c:v>
                </c:pt>
                <c:pt idx="41">
                  <c:v>0.37109999999999999</c:v>
                </c:pt>
                <c:pt idx="42">
                  <c:v>0.3851</c:v>
                </c:pt>
                <c:pt idx="43">
                  <c:v>0.38750000000000001</c:v>
                </c:pt>
                <c:pt idx="44">
                  <c:v>0.38979999999999998</c:v>
                </c:pt>
                <c:pt idx="45">
                  <c:v>0.3921</c:v>
                </c:pt>
                <c:pt idx="46">
                  <c:v>0.39450000000000002</c:v>
                </c:pt>
                <c:pt idx="47">
                  <c:v>0.39679999999999999</c:v>
                </c:pt>
                <c:pt idx="48">
                  <c:v>0.39910000000000001</c:v>
                </c:pt>
                <c:pt idx="49">
                  <c:v>0.40150000000000002</c:v>
                </c:pt>
                <c:pt idx="50">
                  <c:v>0.40379999999999999</c:v>
                </c:pt>
                <c:pt idx="51">
                  <c:v>0.40610000000000002</c:v>
                </c:pt>
                <c:pt idx="52">
                  <c:v>0.40849999999999997</c:v>
                </c:pt>
                <c:pt idx="53">
                  <c:v>0.4108</c:v>
                </c:pt>
                <c:pt idx="54">
                  <c:v>0.41310000000000002</c:v>
                </c:pt>
                <c:pt idx="55">
                  <c:v>0.41549999999999998</c:v>
                </c:pt>
                <c:pt idx="56">
                  <c:v>0.4178</c:v>
                </c:pt>
                <c:pt idx="57">
                  <c:v>0.42009999999999997</c:v>
                </c:pt>
                <c:pt idx="58">
                  <c:v>0.42249999999999999</c:v>
                </c:pt>
                <c:pt idx="59">
                  <c:v>0.42480000000000001</c:v>
                </c:pt>
                <c:pt idx="60">
                  <c:v>0.42709999999999998</c:v>
                </c:pt>
                <c:pt idx="61">
                  <c:v>0.42949999999999999</c:v>
                </c:pt>
                <c:pt idx="62">
                  <c:v>0.43180000000000002</c:v>
                </c:pt>
                <c:pt idx="63">
                  <c:v>0.43409999999999999</c:v>
                </c:pt>
                <c:pt idx="64">
                  <c:v>0.4365</c:v>
                </c:pt>
                <c:pt idx="65">
                  <c:v>0.43880000000000002</c:v>
                </c:pt>
                <c:pt idx="66">
                  <c:v>0.44119999999999998</c:v>
                </c:pt>
                <c:pt idx="67">
                  <c:v>0.44350000000000001</c:v>
                </c:pt>
                <c:pt idx="68">
                  <c:v>0.44579999999999997</c:v>
                </c:pt>
                <c:pt idx="69">
                  <c:v>0.44819999999999999</c:v>
                </c:pt>
                <c:pt idx="70">
                  <c:v>0.45050000000000001</c:v>
                </c:pt>
                <c:pt idx="71">
                  <c:v>0.45279999999999998</c:v>
                </c:pt>
                <c:pt idx="72">
                  <c:v>0.45519999999999999</c:v>
                </c:pt>
                <c:pt idx="73">
                  <c:v>0.45750000000000002</c:v>
                </c:pt>
                <c:pt idx="74">
                  <c:v>0.45979999999999999</c:v>
                </c:pt>
                <c:pt idx="75">
                  <c:v>0.4622</c:v>
                </c:pt>
                <c:pt idx="76">
                  <c:v>0.46450000000000002</c:v>
                </c:pt>
                <c:pt idx="77">
                  <c:v>0.46679999999999999</c:v>
                </c:pt>
                <c:pt idx="78">
                  <c:v>0.46920000000000001</c:v>
                </c:pt>
                <c:pt idx="79">
                  <c:v>0.47149999999999997</c:v>
                </c:pt>
                <c:pt idx="80">
                  <c:v>0.4738</c:v>
                </c:pt>
                <c:pt idx="81">
                  <c:v>0.47620000000000001</c:v>
                </c:pt>
                <c:pt idx="82">
                  <c:v>0.47849999999999998</c:v>
                </c:pt>
                <c:pt idx="83">
                  <c:v>0.48080000000000001</c:v>
                </c:pt>
                <c:pt idx="84">
                  <c:v>0.48320000000000002</c:v>
                </c:pt>
                <c:pt idx="85">
                  <c:v>0.48549999999999999</c:v>
                </c:pt>
                <c:pt idx="86">
                  <c:v>0.48780000000000001</c:v>
                </c:pt>
                <c:pt idx="87">
                  <c:v>0.49020000000000002</c:v>
                </c:pt>
                <c:pt idx="88">
                  <c:v>0.49480000000000002</c:v>
                </c:pt>
                <c:pt idx="89">
                  <c:v>0.49719999999999998</c:v>
                </c:pt>
                <c:pt idx="90">
                  <c:v>0.4995</c:v>
                </c:pt>
                <c:pt idx="91">
                  <c:v>0.50180000000000002</c:v>
                </c:pt>
                <c:pt idx="92">
                  <c:v>0.50409999999999999</c:v>
                </c:pt>
                <c:pt idx="93">
                  <c:v>0.50649999999999995</c:v>
                </c:pt>
                <c:pt idx="94">
                  <c:v>0.50880000000000003</c:v>
                </c:pt>
                <c:pt idx="95">
                  <c:v>0.51119999999999999</c:v>
                </c:pt>
                <c:pt idx="96">
                  <c:v>0.51349999999999996</c:v>
                </c:pt>
                <c:pt idx="97">
                  <c:v>0.51580000000000004</c:v>
                </c:pt>
                <c:pt idx="98">
                  <c:v>0.51819999999999999</c:v>
                </c:pt>
                <c:pt idx="99">
                  <c:v>0.52049999999999996</c:v>
                </c:pt>
                <c:pt idx="100">
                  <c:v>0.52280000000000004</c:v>
                </c:pt>
                <c:pt idx="101">
                  <c:v>0.5252</c:v>
                </c:pt>
                <c:pt idx="102">
                  <c:v>0.53220000000000001</c:v>
                </c:pt>
                <c:pt idx="103">
                  <c:v>0.53449999999999998</c:v>
                </c:pt>
                <c:pt idx="104">
                  <c:v>0.53680000000000005</c:v>
                </c:pt>
                <c:pt idx="105">
                  <c:v>0.53920000000000001</c:v>
                </c:pt>
                <c:pt idx="106">
                  <c:v>0.54149999999999998</c:v>
                </c:pt>
                <c:pt idx="107">
                  <c:v>0.54379999999999995</c:v>
                </c:pt>
                <c:pt idx="108">
                  <c:v>0.54849999999999999</c:v>
                </c:pt>
                <c:pt idx="109">
                  <c:v>0.55079999999999996</c:v>
                </c:pt>
                <c:pt idx="110">
                  <c:v>0.55320000000000003</c:v>
                </c:pt>
                <c:pt idx="111">
                  <c:v>0.55549999999999999</c:v>
                </c:pt>
                <c:pt idx="112">
                  <c:v>0.55779999999999996</c:v>
                </c:pt>
                <c:pt idx="113">
                  <c:v>0.56950000000000001</c:v>
                </c:pt>
                <c:pt idx="114">
                  <c:v>0.57179999999999997</c:v>
                </c:pt>
                <c:pt idx="115">
                  <c:v>0.57420000000000004</c:v>
                </c:pt>
                <c:pt idx="116">
                  <c:v>0.57650000000000001</c:v>
                </c:pt>
                <c:pt idx="117">
                  <c:v>0.57879999999999998</c:v>
                </c:pt>
                <c:pt idx="118">
                  <c:v>0.58120000000000005</c:v>
                </c:pt>
                <c:pt idx="119">
                  <c:v>0.58350000000000002</c:v>
                </c:pt>
                <c:pt idx="120">
                  <c:v>0.58579999999999999</c:v>
                </c:pt>
                <c:pt idx="121">
                  <c:v>0.58819999999999995</c:v>
                </c:pt>
                <c:pt idx="122">
                  <c:v>0.59050000000000002</c:v>
                </c:pt>
                <c:pt idx="123">
                  <c:v>0.59279999999999999</c:v>
                </c:pt>
                <c:pt idx="124">
                  <c:v>0.59519999999999995</c:v>
                </c:pt>
                <c:pt idx="125">
                  <c:v>0.59750000000000003</c:v>
                </c:pt>
                <c:pt idx="126">
                  <c:v>0.5998</c:v>
                </c:pt>
                <c:pt idx="127">
                  <c:v>0.60219999999999996</c:v>
                </c:pt>
                <c:pt idx="128">
                  <c:v>0.60450000000000004</c:v>
                </c:pt>
                <c:pt idx="129">
                  <c:v>0.6069</c:v>
                </c:pt>
                <c:pt idx="130">
                  <c:v>0.60919999999999996</c:v>
                </c:pt>
                <c:pt idx="131">
                  <c:v>0.61150000000000004</c:v>
                </c:pt>
                <c:pt idx="132">
                  <c:v>0.61380000000000001</c:v>
                </c:pt>
                <c:pt idx="133">
                  <c:v>0.61619999999999997</c:v>
                </c:pt>
                <c:pt idx="134">
                  <c:v>0.61850000000000005</c:v>
                </c:pt>
                <c:pt idx="135">
                  <c:v>0.62090000000000001</c:v>
                </c:pt>
                <c:pt idx="136">
                  <c:v>0.62319999999999998</c:v>
                </c:pt>
                <c:pt idx="137">
                  <c:v>0.62549999999999994</c:v>
                </c:pt>
                <c:pt idx="138">
                  <c:v>0.62780000000000002</c:v>
                </c:pt>
                <c:pt idx="139">
                  <c:v>0.63019999999999998</c:v>
                </c:pt>
                <c:pt idx="140">
                  <c:v>0.63249999999999995</c:v>
                </c:pt>
                <c:pt idx="141">
                  <c:v>0.63490000000000002</c:v>
                </c:pt>
                <c:pt idx="142">
                  <c:v>0.63719999999999999</c:v>
                </c:pt>
                <c:pt idx="143">
                  <c:v>0.63949999999999996</c:v>
                </c:pt>
                <c:pt idx="144">
                  <c:v>0.64180000000000004</c:v>
                </c:pt>
                <c:pt idx="145">
                  <c:v>0.64419999999999999</c:v>
                </c:pt>
                <c:pt idx="146">
                  <c:v>0.64649999999999996</c:v>
                </c:pt>
                <c:pt idx="147">
                  <c:v>0.64890000000000003</c:v>
                </c:pt>
                <c:pt idx="148">
                  <c:v>0.6512</c:v>
                </c:pt>
                <c:pt idx="149">
                  <c:v>0.65349999999999997</c:v>
                </c:pt>
                <c:pt idx="150">
                  <c:v>0.65580000000000005</c:v>
                </c:pt>
                <c:pt idx="151">
                  <c:v>0.65820000000000001</c:v>
                </c:pt>
                <c:pt idx="152">
                  <c:v>0.66049999999999998</c:v>
                </c:pt>
                <c:pt idx="153">
                  <c:v>0.66290000000000004</c:v>
                </c:pt>
                <c:pt idx="154">
                  <c:v>0.66520000000000001</c:v>
                </c:pt>
                <c:pt idx="155">
                  <c:v>0.66749999999999998</c:v>
                </c:pt>
                <c:pt idx="156">
                  <c:v>0.66979999999999995</c:v>
                </c:pt>
                <c:pt idx="157">
                  <c:v>0.67220000000000002</c:v>
                </c:pt>
                <c:pt idx="158">
                  <c:v>0.67449999999999999</c:v>
                </c:pt>
                <c:pt idx="159">
                  <c:v>0.67689999999999995</c:v>
                </c:pt>
                <c:pt idx="160">
                  <c:v>0.67920000000000003</c:v>
                </c:pt>
                <c:pt idx="161">
                  <c:v>0.68149999999999999</c:v>
                </c:pt>
                <c:pt idx="162">
                  <c:v>0.68389999999999995</c:v>
                </c:pt>
                <c:pt idx="163">
                  <c:v>0.68620000000000003</c:v>
                </c:pt>
                <c:pt idx="164">
                  <c:v>0.6885</c:v>
                </c:pt>
                <c:pt idx="165">
                  <c:v>0.69089999999999996</c:v>
                </c:pt>
                <c:pt idx="166">
                  <c:v>0.69320000000000004</c:v>
                </c:pt>
                <c:pt idx="167">
                  <c:v>0.69550000000000001</c:v>
                </c:pt>
                <c:pt idx="168">
                  <c:v>0.69789999999999996</c:v>
                </c:pt>
                <c:pt idx="169">
                  <c:v>0.70020000000000004</c:v>
                </c:pt>
                <c:pt idx="170">
                  <c:v>0.70250000000000001</c:v>
                </c:pt>
                <c:pt idx="171">
                  <c:v>0.70489999999999997</c:v>
                </c:pt>
                <c:pt idx="172">
                  <c:v>0.70720000000000005</c:v>
                </c:pt>
                <c:pt idx="173">
                  <c:v>0.70950000000000002</c:v>
                </c:pt>
                <c:pt idx="174">
                  <c:v>0.71189999999999998</c:v>
                </c:pt>
                <c:pt idx="175">
                  <c:v>0.71419999999999995</c:v>
                </c:pt>
                <c:pt idx="176">
                  <c:v>0.71650000000000003</c:v>
                </c:pt>
                <c:pt idx="177">
                  <c:v>0.71889999999999998</c:v>
                </c:pt>
                <c:pt idx="178">
                  <c:v>0.72119999999999995</c:v>
                </c:pt>
                <c:pt idx="179">
                  <c:v>0.72350000000000003</c:v>
                </c:pt>
                <c:pt idx="180">
                  <c:v>0.72589999999999999</c:v>
                </c:pt>
                <c:pt idx="181">
                  <c:v>0.72819999999999996</c:v>
                </c:pt>
                <c:pt idx="182">
                  <c:v>0.73050000000000004</c:v>
                </c:pt>
                <c:pt idx="183">
                  <c:v>0.7329</c:v>
                </c:pt>
                <c:pt idx="184">
                  <c:v>0.73519999999999996</c:v>
                </c:pt>
                <c:pt idx="185">
                  <c:v>0.73750000000000004</c:v>
                </c:pt>
                <c:pt idx="186">
                  <c:v>0.7399</c:v>
                </c:pt>
                <c:pt idx="187">
                  <c:v>0.74219999999999997</c:v>
                </c:pt>
                <c:pt idx="188">
                  <c:v>0.74450000000000005</c:v>
                </c:pt>
                <c:pt idx="189">
                  <c:v>0.74690000000000001</c:v>
                </c:pt>
                <c:pt idx="190">
                  <c:v>0.74919999999999998</c:v>
                </c:pt>
                <c:pt idx="191">
                  <c:v>0.75149999999999995</c:v>
                </c:pt>
                <c:pt idx="192">
                  <c:v>0.75390000000000001</c:v>
                </c:pt>
                <c:pt idx="193">
                  <c:v>0.75619999999999998</c:v>
                </c:pt>
                <c:pt idx="194">
                  <c:v>0.75849999999999995</c:v>
                </c:pt>
                <c:pt idx="195">
                  <c:v>0.76090000000000002</c:v>
                </c:pt>
                <c:pt idx="196">
                  <c:v>0.76319999999999999</c:v>
                </c:pt>
                <c:pt idx="197">
                  <c:v>0.76559999999999995</c:v>
                </c:pt>
                <c:pt idx="198">
                  <c:v>0.76790000000000003</c:v>
                </c:pt>
                <c:pt idx="199">
                  <c:v>0.7702</c:v>
                </c:pt>
                <c:pt idx="200">
                  <c:v>0.77249999999999996</c:v>
                </c:pt>
                <c:pt idx="201">
                  <c:v>0.77490000000000003</c:v>
                </c:pt>
                <c:pt idx="202">
                  <c:v>0.7772</c:v>
                </c:pt>
                <c:pt idx="203">
                  <c:v>0.77959999999999996</c:v>
                </c:pt>
                <c:pt idx="204">
                  <c:v>0.78190000000000004</c:v>
                </c:pt>
                <c:pt idx="205">
                  <c:v>0.78420000000000001</c:v>
                </c:pt>
                <c:pt idx="206">
                  <c:v>0.78649999999999998</c:v>
                </c:pt>
                <c:pt idx="207">
                  <c:v>0.78890000000000005</c:v>
                </c:pt>
                <c:pt idx="208">
                  <c:v>0.79120000000000001</c:v>
                </c:pt>
                <c:pt idx="209">
                  <c:v>0.79359999999999997</c:v>
                </c:pt>
                <c:pt idx="210">
                  <c:v>0.79590000000000005</c:v>
                </c:pt>
                <c:pt idx="211">
                  <c:v>0.79820000000000002</c:v>
                </c:pt>
                <c:pt idx="212">
                  <c:v>0.80049999999999999</c:v>
                </c:pt>
                <c:pt idx="213">
                  <c:v>0.80289999999999995</c:v>
                </c:pt>
                <c:pt idx="214">
                  <c:v>0.80520000000000003</c:v>
                </c:pt>
                <c:pt idx="215">
                  <c:v>0.80759999999999998</c:v>
                </c:pt>
                <c:pt idx="216">
                  <c:v>0.80989999999999995</c:v>
                </c:pt>
                <c:pt idx="217">
                  <c:v>0.81220000000000003</c:v>
                </c:pt>
                <c:pt idx="218">
                  <c:v>0.8145</c:v>
                </c:pt>
                <c:pt idx="219">
                  <c:v>0.81689999999999996</c:v>
                </c:pt>
                <c:pt idx="220">
                  <c:v>0.81920000000000004</c:v>
                </c:pt>
                <c:pt idx="221">
                  <c:v>0.8216</c:v>
                </c:pt>
                <c:pt idx="222">
                  <c:v>0.82389999999999997</c:v>
                </c:pt>
                <c:pt idx="223">
                  <c:v>0.82620000000000005</c:v>
                </c:pt>
                <c:pt idx="224">
                  <c:v>0.82850000000000001</c:v>
                </c:pt>
                <c:pt idx="225">
                  <c:v>0.83089999999999997</c:v>
                </c:pt>
                <c:pt idx="226">
                  <c:v>0.83320000000000005</c:v>
                </c:pt>
                <c:pt idx="227">
                  <c:v>0.83560000000000001</c:v>
                </c:pt>
                <c:pt idx="228">
                  <c:v>0.83789999999999998</c:v>
                </c:pt>
                <c:pt idx="229">
                  <c:v>0.84019999999999995</c:v>
                </c:pt>
                <c:pt idx="230">
                  <c:v>0.84260000000000002</c:v>
                </c:pt>
                <c:pt idx="231">
                  <c:v>0.84489999999999998</c:v>
                </c:pt>
                <c:pt idx="232">
                  <c:v>0.84719999999999995</c:v>
                </c:pt>
                <c:pt idx="233">
                  <c:v>0.84960000000000002</c:v>
                </c:pt>
                <c:pt idx="234">
                  <c:v>0.85189999999999999</c:v>
                </c:pt>
                <c:pt idx="235">
                  <c:v>0.85419999999999996</c:v>
                </c:pt>
                <c:pt idx="236">
                  <c:v>0.85660000000000003</c:v>
                </c:pt>
                <c:pt idx="237">
                  <c:v>0.8589</c:v>
                </c:pt>
                <c:pt idx="238">
                  <c:v>0.86119999999999997</c:v>
                </c:pt>
                <c:pt idx="239">
                  <c:v>0.86360000000000003</c:v>
                </c:pt>
                <c:pt idx="240">
                  <c:v>0.8659</c:v>
                </c:pt>
                <c:pt idx="241">
                  <c:v>0.86819999999999997</c:v>
                </c:pt>
                <c:pt idx="242">
                  <c:v>0.87060000000000004</c:v>
                </c:pt>
                <c:pt idx="243">
                  <c:v>0.87290000000000001</c:v>
                </c:pt>
                <c:pt idx="244">
                  <c:v>0.87519999999999998</c:v>
                </c:pt>
                <c:pt idx="245">
                  <c:v>0.87760000000000005</c:v>
                </c:pt>
                <c:pt idx="246">
                  <c:v>0.87990000000000002</c:v>
                </c:pt>
                <c:pt idx="247">
                  <c:v>0.88219999999999998</c:v>
                </c:pt>
                <c:pt idx="248">
                  <c:v>0.88460000000000005</c:v>
                </c:pt>
                <c:pt idx="249">
                  <c:v>0.88690000000000002</c:v>
                </c:pt>
                <c:pt idx="250">
                  <c:v>0.88919999999999999</c:v>
                </c:pt>
                <c:pt idx="251">
                  <c:v>0.89159999999999995</c:v>
                </c:pt>
                <c:pt idx="252">
                  <c:v>0.89390000000000003</c:v>
                </c:pt>
                <c:pt idx="253">
                  <c:v>0.8962</c:v>
                </c:pt>
                <c:pt idx="254">
                  <c:v>0.89859999999999995</c:v>
                </c:pt>
                <c:pt idx="255">
                  <c:v>0.90090000000000003</c:v>
                </c:pt>
                <c:pt idx="256">
                  <c:v>0.9032</c:v>
                </c:pt>
                <c:pt idx="257">
                  <c:v>0.90559999999999996</c:v>
                </c:pt>
                <c:pt idx="258">
                  <c:v>0.90790000000000004</c:v>
                </c:pt>
                <c:pt idx="259">
                  <c:v>0.91020000000000001</c:v>
                </c:pt>
                <c:pt idx="260">
                  <c:v>0.91259999999999997</c:v>
                </c:pt>
                <c:pt idx="261">
                  <c:v>0.91490000000000005</c:v>
                </c:pt>
                <c:pt idx="262">
                  <c:v>0.91720000000000002</c:v>
                </c:pt>
                <c:pt idx="263">
                  <c:v>0.91959999999999997</c:v>
                </c:pt>
                <c:pt idx="264">
                  <c:v>0.92190000000000005</c:v>
                </c:pt>
                <c:pt idx="265">
                  <c:v>0.92430000000000001</c:v>
                </c:pt>
                <c:pt idx="266">
                  <c:v>0.92659999999999998</c:v>
                </c:pt>
                <c:pt idx="267">
                  <c:v>0.92889999999999995</c:v>
                </c:pt>
                <c:pt idx="268">
                  <c:v>0.93120000000000003</c:v>
                </c:pt>
                <c:pt idx="269">
                  <c:v>0.93359999999999999</c:v>
                </c:pt>
                <c:pt idx="270">
                  <c:v>0.93589999999999995</c:v>
                </c:pt>
                <c:pt idx="271">
                  <c:v>0.93830000000000002</c:v>
                </c:pt>
                <c:pt idx="272">
                  <c:v>0.94059999999999999</c:v>
                </c:pt>
                <c:pt idx="273">
                  <c:v>0.94289999999999996</c:v>
                </c:pt>
                <c:pt idx="274">
                  <c:v>0.94520000000000004</c:v>
                </c:pt>
                <c:pt idx="275">
                  <c:v>0.9476</c:v>
                </c:pt>
                <c:pt idx="276">
                  <c:v>0.94989999999999997</c:v>
                </c:pt>
                <c:pt idx="277">
                  <c:v>0.95230000000000004</c:v>
                </c:pt>
                <c:pt idx="278">
                  <c:v>0.9546</c:v>
                </c:pt>
                <c:pt idx="279">
                  <c:v>0.95689999999999997</c:v>
                </c:pt>
                <c:pt idx="280">
                  <c:v>0.95920000000000005</c:v>
                </c:pt>
                <c:pt idx="281">
                  <c:v>0.96160000000000001</c:v>
                </c:pt>
                <c:pt idx="282">
                  <c:v>0.96389999999999998</c:v>
                </c:pt>
                <c:pt idx="283">
                  <c:v>0.96630000000000005</c:v>
                </c:pt>
                <c:pt idx="284">
                  <c:v>0.96860000000000002</c:v>
                </c:pt>
                <c:pt idx="285">
                  <c:v>0.97089999999999999</c:v>
                </c:pt>
                <c:pt idx="286">
                  <c:v>0.97319999999999995</c:v>
                </c:pt>
                <c:pt idx="287">
                  <c:v>0.97560000000000002</c:v>
                </c:pt>
                <c:pt idx="288">
                  <c:v>0.97789999999999999</c:v>
                </c:pt>
                <c:pt idx="289">
                  <c:v>0.98029999999999995</c:v>
                </c:pt>
                <c:pt idx="290">
                  <c:v>0.98260000000000003</c:v>
                </c:pt>
                <c:pt idx="291">
                  <c:v>0.9849</c:v>
                </c:pt>
                <c:pt idx="292">
                  <c:v>0.98719999999999997</c:v>
                </c:pt>
                <c:pt idx="293">
                  <c:v>0.98960000000000004</c:v>
                </c:pt>
                <c:pt idx="294">
                  <c:v>0.9919</c:v>
                </c:pt>
                <c:pt idx="295">
                  <c:v>0.99429999999999996</c:v>
                </c:pt>
                <c:pt idx="296">
                  <c:v>0.99660000000000004</c:v>
                </c:pt>
                <c:pt idx="297">
                  <c:v>0.99890000000000001</c:v>
                </c:pt>
                <c:pt idx="298">
                  <c:v>1.0013000000000001</c:v>
                </c:pt>
                <c:pt idx="299">
                  <c:v>1.0036</c:v>
                </c:pt>
                <c:pt idx="300">
                  <c:v>1.0059</c:v>
                </c:pt>
                <c:pt idx="301">
                  <c:v>1.0083</c:v>
                </c:pt>
                <c:pt idx="302">
                  <c:v>1.0105999999999999</c:v>
                </c:pt>
                <c:pt idx="303">
                  <c:v>1.0128999999999999</c:v>
                </c:pt>
                <c:pt idx="304">
                  <c:v>1.0153000000000001</c:v>
                </c:pt>
                <c:pt idx="305">
                  <c:v>1.0176000000000001</c:v>
                </c:pt>
                <c:pt idx="306">
                  <c:v>1.0199</c:v>
                </c:pt>
                <c:pt idx="307">
                  <c:v>1.0223</c:v>
                </c:pt>
                <c:pt idx="308">
                  <c:v>1.0246</c:v>
                </c:pt>
                <c:pt idx="309">
                  <c:v>1.0268999999999999</c:v>
                </c:pt>
                <c:pt idx="310">
                  <c:v>1.0293000000000001</c:v>
                </c:pt>
                <c:pt idx="311">
                  <c:v>1.0316000000000001</c:v>
                </c:pt>
                <c:pt idx="312">
                  <c:v>1.0339</c:v>
                </c:pt>
                <c:pt idx="313">
                  <c:v>1.0363</c:v>
                </c:pt>
                <c:pt idx="314">
                  <c:v>1.0386</c:v>
                </c:pt>
                <c:pt idx="315">
                  <c:v>1.0408999999999999</c:v>
                </c:pt>
                <c:pt idx="316">
                  <c:v>1.0432999999999999</c:v>
                </c:pt>
                <c:pt idx="317">
                  <c:v>1.0456000000000001</c:v>
                </c:pt>
                <c:pt idx="318">
                  <c:v>1.0479000000000001</c:v>
                </c:pt>
                <c:pt idx="319">
                  <c:v>1.0503</c:v>
                </c:pt>
                <c:pt idx="320">
                  <c:v>1.0526</c:v>
                </c:pt>
                <c:pt idx="321">
                  <c:v>1.0548999999999999</c:v>
                </c:pt>
                <c:pt idx="322">
                  <c:v>1.0572999999999999</c:v>
                </c:pt>
                <c:pt idx="323">
                  <c:v>1.0596000000000001</c:v>
                </c:pt>
                <c:pt idx="324">
                  <c:v>1.0619000000000001</c:v>
                </c:pt>
                <c:pt idx="325">
                  <c:v>1.0643</c:v>
                </c:pt>
                <c:pt idx="326">
                  <c:v>1.0666</c:v>
                </c:pt>
                <c:pt idx="327">
                  <c:v>1.0689</c:v>
                </c:pt>
                <c:pt idx="328">
                  <c:v>1.0712999999999999</c:v>
                </c:pt>
                <c:pt idx="329">
                  <c:v>1.0736000000000001</c:v>
                </c:pt>
                <c:pt idx="330">
                  <c:v>1.0760000000000001</c:v>
                </c:pt>
                <c:pt idx="331">
                  <c:v>1.0783</c:v>
                </c:pt>
                <c:pt idx="332">
                  <c:v>1.0806</c:v>
                </c:pt>
                <c:pt idx="333">
                  <c:v>1.0829</c:v>
                </c:pt>
                <c:pt idx="334">
                  <c:v>1.0852999999999999</c:v>
                </c:pt>
                <c:pt idx="335">
                  <c:v>1.0875999999999999</c:v>
                </c:pt>
                <c:pt idx="336">
                  <c:v>1.0899000000000001</c:v>
                </c:pt>
                <c:pt idx="337">
                  <c:v>1.0923</c:v>
                </c:pt>
                <c:pt idx="338">
                  <c:v>1.0946</c:v>
                </c:pt>
                <c:pt idx="339">
                  <c:v>1.097</c:v>
                </c:pt>
                <c:pt idx="340">
                  <c:v>1.0992999999999999</c:v>
                </c:pt>
                <c:pt idx="341">
                  <c:v>1.1015999999999999</c:v>
                </c:pt>
                <c:pt idx="342">
                  <c:v>1.1040000000000001</c:v>
                </c:pt>
                <c:pt idx="343">
                  <c:v>1.1063000000000001</c:v>
                </c:pt>
                <c:pt idx="344">
                  <c:v>1.1086</c:v>
                </c:pt>
                <c:pt idx="345">
                  <c:v>1.1109</c:v>
                </c:pt>
                <c:pt idx="346">
                  <c:v>1.1133</c:v>
                </c:pt>
                <c:pt idx="347">
                  <c:v>1.1155999999999999</c:v>
                </c:pt>
                <c:pt idx="348">
                  <c:v>1.1178999999999999</c:v>
                </c:pt>
                <c:pt idx="349">
                  <c:v>1.1203000000000001</c:v>
                </c:pt>
                <c:pt idx="350">
                  <c:v>1.1226</c:v>
                </c:pt>
                <c:pt idx="351">
                  <c:v>1.125</c:v>
                </c:pt>
                <c:pt idx="352">
                  <c:v>1.1273</c:v>
                </c:pt>
                <c:pt idx="353">
                  <c:v>1.1295999999999999</c:v>
                </c:pt>
                <c:pt idx="354">
                  <c:v>1.1319999999999999</c:v>
                </c:pt>
                <c:pt idx="355">
                  <c:v>1.1343000000000001</c:v>
                </c:pt>
                <c:pt idx="356">
                  <c:v>1.1366000000000001</c:v>
                </c:pt>
                <c:pt idx="357">
                  <c:v>1.1389</c:v>
                </c:pt>
                <c:pt idx="358">
                  <c:v>1.1413</c:v>
                </c:pt>
                <c:pt idx="359">
                  <c:v>1.1435999999999999</c:v>
                </c:pt>
                <c:pt idx="360">
                  <c:v>1.1458999999999999</c:v>
                </c:pt>
                <c:pt idx="361">
                  <c:v>1.1483000000000001</c:v>
                </c:pt>
                <c:pt idx="362">
                  <c:v>1.1506000000000001</c:v>
                </c:pt>
                <c:pt idx="363">
                  <c:v>1.153</c:v>
                </c:pt>
                <c:pt idx="364">
                  <c:v>1.1553</c:v>
                </c:pt>
                <c:pt idx="365">
                  <c:v>1.1576</c:v>
                </c:pt>
                <c:pt idx="366">
                  <c:v>1.1599999999999999</c:v>
                </c:pt>
                <c:pt idx="367">
                  <c:v>1.1623000000000001</c:v>
                </c:pt>
                <c:pt idx="368">
                  <c:v>1.1646000000000001</c:v>
                </c:pt>
                <c:pt idx="369">
                  <c:v>1.167</c:v>
                </c:pt>
                <c:pt idx="370">
                  <c:v>1.1693</c:v>
                </c:pt>
                <c:pt idx="371">
                  <c:v>1.1716</c:v>
                </c:pt>
                <c:pt idx="372">
                  <c:v>1.1739999999999999</c:v>
                </c:pt>
                <c:pt idx="373">
                  <c:v>1.1762999999999999</c:v>
                </c:pt>
                <c:pt idx="374">
                  <c:v>1.1786000000000001</c:v>
                </c:pt>
                <c:pt idx="375">
                  <c:v>1.181</c:v>
                </c:pt>
                <c:pt idx="376">
                  <c:v>1.1833</c:v>
                </c:pt>
                <c:pt idx="377">
                  <c:v>1.1856</c:v>
                </c:pt>
                <c:pt idx="378">
                  <c:v>1.1879999999999999</c:v>
                </c:pt>
                <c:pt idx="379">
                  <c:v>1.1902999999999999</c:v>
                </c:pt>
                <c:pt idx="380">
                  <c:v>1.1926000000000001</c:v>
                </c:pt>
                <c:pt idx="381">
                  <c:v>1.1950000000000001</c:v>
                </c:pt>
                <c:pt idx="382">
                  <c:v>1.1973</c:v>
                </c:pt>
                <c:pt idx="383">
                  <c:v>1.1996</c:v>
                </c:pt>
                <c:pt idx="384">
                  <c:v>1.202</c:v>
                </c:pt>
                <c:pt idx="385">
                  <c:v>1.2042999999999999</c:v>
                </c:pt>
                <c:pt idx="386">
                  <c:v>1.2065999999999999</c:v>
                </c:pt>
                <c:pt idx="387">
                  <c:v>1.2090000000000001</c:v>
                </c:pt>
                <c:pt idx="388">
                  <c:v>1.2113</c:v>
                </c:pt>
                <c:pt idx="389">
                  <c:v>1.2136</c:v>
                </c:pt>
                <c:pt idx="390">
                  <c:v>1.216</c:v>
                </c:pt>
                <c:pt idx="391">
                  <c:v>1.2182999999999999</c:v>
                </c:pt>
                <c:pt idx="392">
                  <c:v>1.2205999999999999</c:v>
                </c:pt>
                <c:pt idx="393">
                  <c:v>1.2230000000000001</c:v>
                </c:pt>
                <c:pt idx="394">
                  <c:v>1.2253000000000001</c:v>
                </c:pt>
                <c:pt idx="395">
                  <c:v>1.2276</c:v>
                </c:pt>
                <c:pt idx="396">
                  <c:v>1.23</c:v>
                </c:pt>
                <c:pt idx="397">
                  <c:v>1.2323</c:v>
                </c:pt>
                <c:pt idx="398">
                  <c:v>1.2346999999999999</c:v>
                </c:pt>
                <c:pt idx="399">
                  <c:v>1.2370000000000001</c:v>
                </c:pt>
                <c:pt idx="400">
                  <c:v>1.2393000000000001</c:v>
                </c:pt>
                <c:pt idx="401">
                  <c:v>1.2416</c:v>
                </c:pt>
                <c:pt idx="402">
                  <c:v>1.244</c:v>
                </c:pt>
                <c:pt idx="403">
                  <c:v>1.2463</c:v>
                </c:pt>
                <c:pt idx="404">
                  <c:v>1.2485999999999999</c:v>
                </c:pt>
                <c:pt idx="405">
                  <c:v>1.2509999999999999</c:v>
                </c:pt>
                <c:pt idx="406">
                  <c:v>1.2533000000000001</c:v>
                </c:pt>
                <c:pt idx="407">
                  <c:v>1.2557</c:v>
                </c:pt>
                <c:pt idx="408">
                  <c:v>1.258</c:v>
                </c:pt>
                <c:pt idx="409">
                  <c:v>1.2603</c:v>
                </c:pt>
                <c:pt idx="410">
                  <c:v>1.2626999999999999</c:v>
                </c:pt>
                <c:pt idx="411">
                  <c:v>1.2649999999999999</c:v>
                </c:pt>
                <c:pt idx="412">
                  <c:v>1.2673000000000001</c:v>
                </c:pt>
                <c:pt idx="413">
                  <c:v>1.2696000000000001</c:v>
                </c:pt>
                <c:pt idx="414">
                  <c:v>1.272</c:v>
                </c:pt>
                <c:pt idx="415">
                  <c:v>1.2743</c:v>
                </c:pt>
                <c:pt idx="416">
                  <c:v>1.2766</c:v>
                </c:pt>
                <c:pt idx="417">
                  <c:v>1.2789999999999999</c:v>
                </c:pt>
                <c:pt idx="418">
                  <c:v>1.2813000000000001</c:v>
                </c:pt>
                <c:pt idx="419">
                  <c:v>1.2837000000000001</c:v>
                </c:pt>
                <c:pt idx="420">
                  <c:v>1.286</c:v>
                </c:pt>
                <c:pt idx="421">
                  <c:v>1.2883</c:v>
                </c:pt>
                <c:pt idx="422">
                  <c:v>1.2907</c:v>
                </c:pt>
                <c:pt idx="423">
                  <c:v>1.2929999999999999</c:v>
                </c:pt>
                <c:pt idx="424">
                  <c:v>1.2952999999999999</c:v>
                </c:pt>
                <c:pt idx="425">
                  <c:v>1.2976000000000001</c:v>
                </c:pt>
                <c:pt idx="426">
                  <c:v>1.3</c:v>
                </c:pt>
                <c:pt idx="427">
                  <c:v>1.3023</c:v>
                </c:pt>
                <c:pt idx="428">
                  <c:v>1.3046</c:v>
                </c:pt>
                <c:pt idx="429">
                  <c:v>1.3069999999999999</c:v>
                </c:pt>
                <c:pt idx="430">
                  <c:v>1.3092999999999999</c:v>
                </c:pt>
                <c:pt idx="431">
                  <c:v>1.3117000000000001</c:v>
                </c:pt>
                <c:pt idx="432">
                  <c:v>1.3140000000000001</c:v>
                </c:pt>
                <c:pt idx="433">
                  <c:v>1.3163</c:v>
                </c:pt>
                <c:pt idx="434">
                  <c:v>1.3187</c:v>
                </c:pt>
                <c:pt idx="435">
                  <c:v>1.321</c:v>
                </c:pt>
                <c:pt idx="436">
                  <c:v>1.3232999999999999</c:v>
                </c:pt>
                <c:pt idx="437">
                  <c:v>1.3257000000000001</c:v>
                </c:pt>
                <c:pt idx="438">
                  <c:v>1.3280000000000001</c:v>
                </c:pt>
                <c:pt idx="439">
                  <c:v>1.3303</c:v>
                </c:pt>
                <c:pt idx="440">
                  <c:v>1.3327</c:v>
                </c:pt>
                <c:pt idx="441">
                  <c:v>1.335</c:v>
                </c:pt>
                <c:pt idx="442">
                  <c:v>1.3372999999999999</c:v>
                </c:pt>
                <c:pt idx="443">
                  <c:v>1.3396999999999999</c:v>
                </c:pt>
                <c:pt idx="444">
                  <c:v>1.3420000000000001</c:v>
                </c:pt>
                <c:pt idx="445">
                  <c:v>1.3443000000000001</c:v>
                </c:pt>
                <c:pt idx="446">
                  <c:v>1.3467</c:v>
                </c:pt>
                <c:pt idx="447">
                  <c:v>1.349</c:v>
                </c:pt>
                <c:pt idx="448">
                  <c:v>1.3512999999999999</c:v>
                </c:pt>
                <c:pt idx="449">
                  <c:v>1.3536999999999999</c:v>
                </c:pt>
                <c:pt idx="450">
                  <c:v>1.3560000000000001</c:v>
                </c:pt>
                <c:pt idx="451">
                  <c:v>1.3583000000000001</c:v>
                </c:pt>
                <c:pt idx="452">
                  <c:v>1.3607</c:v>
                </c:pt>
                <c:pt idx="453">
                  <c:v>1.363</c:v>
                </c:pt>
                <c:pt idx="454">
                  <c:v>1.3653</c:v>
                </c:pt>
                <c:pt idx="455">
                  <c:v>1.3676999999999999</c:v>
                </c:pt>
                <c:pt idx="456">
                  <c:v>1.37</c:v>
                </c:pt>
                <c:pt idx="457">
                  <c:v>1.3723000000000001</c:v>
                </c:pt>
                <c:pt idx="458">
                  <c:v>1.3747</c:v>
                </c:pt>
                <c:pt idx="459">
                  <c:v>1.377</c:v>
                </c:pt>
                <c:pt idx="460">
                  <c:v>1.3793</c:v>
                </c:pt>
                <c:pt idx="461">
                  <c:v>1.3816999999999999</c:v>
                </c:pt>
                <c:pt idx="462">
                  <c:v>1.3839999999999999</c:v>
                </c:pt>
                <c:pt idx="463">
                  <c:v>1.3863000000000001</c:v>
                </c:pt>
                <c:pt idx="464">
                  <c:v>1.3887</c:v>
                </c:pt>
                <c:pt idx="465">
                  <c:v>1.391</c:v>
                </c:pt>
                <c:pt idx="466">
                  <c:v>1.3934</c:v>
                </c:pt>
                <c:pt idx="467">
                  <c:v>1.3956999999999999</c:v>
                </c:pt>
              </c:numCache>
            </c:numRef>
          </c:xVal>
          <c:yVal>
            <c:numRef>
              <c:f>'LOQ0.02ngx1.5_APCI_Jul22PQ'!$B$1:$B$468</c:f>
              <c:numCache>
                <c:formatCode>General</c:formatCode>
                <c:ptCount val="468"/>
                <c:pt idx="0">
                  <c:v>15</c:v>
                </c:pt>
                <c:pt idx="1">
                  <c:v>60</c:v>
                </c:pt>
                <c:pt idx="2">
                  <c:v>90</c:v>
                </c:pt>
                <c:pt idx="3">
                  <c:v>60</c:v>
                </c:pt>
                <c:pt idx="4">
                  <c:v>15</c:v>
                </c:pt>
                <c:pt idx="5">
                  <c:v>5</c:v>
                </c:pt>
                <c:pt idx="6">
                  <c:v>20</c:v>
                </c:pt>
                <c:pt idx="7">
                  <c:v>30</c:v>
                </c:pt>
                <c:pt idx="8">
                  <c:v>20</c:v>
                </c:pt>
                <c:pt idx="9">
                  <c:v>5</c:v>
                </c:pt>
                <c:pt idx="10">
                  <c:v>1.25</c:v>
                </c:pt>
                <c:pt idx="11">
                  <c:v>5</c:v>
                </c:pt>
                <c:pt idx="12">
                  <c:v>7.5</c:v>
                </c:pt>
                <c:pt idx="13">
                  <c:v>5</c:v>
                </c:pt>
                <c:pt idx="14">
                  <c:v>1.25</c:v>
                </c:pt>
                <c:pt idx="15">
                  <c:v>2.5</c:v>
                </c:pt>
                <c:pt idx="16">
                  <c:v>10</c:v>
                </c:pt>
                <c:pt idx="17">
                  <c:v>15</c:v>
                </c:pt>
                <c:pt idx="18">
                  <c:v>10</c:v>
                </c:pt>
                <c:pt idx="19">
                  <c:v>2.5</c:v>
                </c:pt>
                <c:pt idx="20">
                  <c:v>15</c:v>
                </c:pt>
                <c:pt idx="21">
                  <c:v>60</c:v>
                </c:pt>
                <c:pt idx="22">
                  <c:v>90</c:v>
                </c:pt>
                <c:pt idx="23">
                  <c:v>60</c:v>
                </c:pt>
                <c:pt idx="24">
                  <c:v>26.25</c:v>
                </c:pt>
                <c:pt idx="25">
                  <c:v>45</c:v>
                </c:pt>
                <c:pt idx="26">
                  <c:v>67.5</c:v>
                </c:pt>
                <c:pt idx="27">
                  <c:v>45</c:v>
                </c:pt>
                <c:pt idx="28">
                  <c:v>15</c:v>
                </c:pt>
                <c:pt idx="29">
                  <c:v>15</c:v>
                </c:pt>
                <c:pt idx="30">
                  <c:v>22.5</c:v>
                </c:pt>
                <c:pt idx="31">
                  <c:v>15</c:v>
                </c:pt>
                <c:pt idx="32">
                  <c:v>7.5</c:v>
                </c:pt>
                <c:pt idx="33">
                  <c:v>15</c:v>
                </c:pt>
                <c:pt idx="34">
                  <c:v>22.5</c:v>
                </c:pt>
                <c:pt idx="35">
                  <c:v>15</c:v>
                </c:pt>
                <c:pt idx="36">
                  <c:v>3.75</c:v>
                </c:pt>
                <c:pt idx="37">
                  <c:v>6.25</c:v>
                </c:pt>
                <c:pt idx="38">
                  <c:v>25</c:v>
                </c:pt>
                <c:pt idx="39">
                  <c:v>37.5</c:v>
                </c:pt>
                <c:pt idx="40">
                  <c:v>25</c:v>
                </c:pt>
                <c:pt idx="41">
                  <c:v>6.25</c:v>
                </c:pt>
                <c:pt idx="42">
                  <c:v>5</c:v>
                </c:pt>
                <c:pt idx="43">
                  <c:v>20</c:v>
                </c:pt>
                <c:pt idx="44">
                  <c:v>41.25</c:v>
                </c:pt>
                <c:pt idx="45">
                  <c:v>65</c:v>
                </c:pt>
                <c:pt idx="46">
                  <c:v>80</c:v>
                </c:pt>
                <c:pt idx="47">
                  <c:v>75</c:v>
                </c:pt>
                <c:pt idx="48">
                  <c:v>56.25</c:v>
                </c:pt>
                <c:pt idx="49">
                  <c:v>30</c:v>
                </c:pt>
                <c:pt idx="50">
                  <c:v>10</c:v>
                </c:pt>
                <c:pt idx="51">
                  <c:v>10</c:v>
                </c:pt>
                <c:pt idx="52">
                  <c:v>15</c:v>
                </c:pt>
                <c:pt idx="53">
                  <c:v>10</c:v>
                </c:pt>
                <c:pt idx="54">
                  <c:v>5</c:v>
                </c:pt>
                <c:pt idx="55">
                  <c:v>10</c:v>
                </c:pt>
                <c:pt idx="56">
                  <c:v>17.5</c:v>
                </c:pt>
                <c:pt idx="57">
                  <c:v>27.5</c:v>
                </c:pt>
                <c:pt idx="58">
                  <c:v>55</c:v>
                </c:pt>
                <c:pt idx="59">
                  <c:v>85</c:v>
                </c:pt>
                <c:pt idx="60">
                  <c:v>77.5</c:v>
                </c:pt>
                <c:pt idx="61">
                  <c:v>37.5</c:v>
                </c:pt>
                <c:pt idx="62">
                  <c:v>17.5</c:v>
                </c:pt>
                <c:pt idx="63">
                  <c:v>40</c:v>
                </c:pt>
                <c:pt idx="64">
                  <c:v>60</c:v>
                </c:pt>
                <c:pt idx="65">
                  <c:v>40</c:v>
                </c:pt>
                <c:pt idx="66">
                  <c:v>11.25</c:v>
                </c:pt>
                <c:pt idx="67">
                  <c:v>13.75</c:v>
                </c:pt>
                <c:pt idx="68">
                  <c:v>42.5</c:v>
                </c:pt>
                <c:pt idx="69">
                  <c:v>57.5</c:v>
                </c:pt>
                <c:pt idx="70">
                  <c:v>36.25</c:v>
                </c:pt>
                <c:pt idx="71">
                  <c:v>8.75</c:v>
                </c:pt>
                <c:pt idx="72">
                  <c:v>17.5</c:v>
                </c:pt>
                <c:pt idx="73">
                  <c:v>71.25</c:v>
                </c:pt>
                <c:pt idx="74">
                  <c:v>110</c:v>
                </c:pt>
                <c:pt idx="75">
                  <c:v>82.5</c:v>
                </c:pt>
                <c:pt idx="76">
                  <c:v>42.5</c:v>
                </c:pt>
                <c:pt idx="77">
                  <c:v>31.25</c:v>
                </c:pt>
                <c:pt idx="78">
                  <c:v>20</c:v>
                </c:pt>
                <c:pt idx="79">
                  <c:v>10</c:v>
                </c:pt>
                <c:pt idx="80">
                  <c:v>20</c:v>
                </c:pt>
                <c:pt idx="81">
                  <c:v>45</c:v>
                </c:pt>
                <c:pt idx="82">
                  <c:v>80</c:v>
                </c:pt>
                <c:pt idx="83">
                  <c:v>103.75</c:v>
                </c:pt>
                <c:pt idx="84">
                  <c:v>95</c:v>
                </c:pt>
                <c:pt idx="85">
                  <c:v>67.5</c:v>
                </c:pt>
                <c:pt idx="86">
                  <c:v>35</c:v>
                </c:pt>
                <c:pt idx="87">
                  <c:v>8.75</c:v>
                </c:pt>
                <c:pt idx="88">
                  <c:v>5</c:v>
                </c:pt>
                <c:pt idx="89">
                  <c:v>20</c:v>
                </c:pt>
                <c:pt idx="90">
                  <c:v>30</c:v>
                </c:pt>
                <c:pt idx="91">
                  <c:v>22.5</c:v>
                </c:pt>
                <c:pt idx="92">
                  <c:v>15</c:v>
                </c:pt>
                <c:pt idx="93">
                  <c:v>18.75</c:v>
                </c:pt>
                <c:pt idx="94">
                  <c:v>25</c:v>
                </c:pt>
                <c:pt idx="95">
                  <c:v>25</c:v>
                </c:pt>
                <c:pt idx="96">
                  <c:v>15</c:v>
                </c:pt>
                <c:pt idx="97">
                  <c:v>23.75</c:v>
                </c:pt>
                <c:pt idx="98">
                  <c:v>80</c:v>
                </c:pt>
                <c:pt idx="99">
                  <c:v>120</c:v>
                </c:pt>
                <c:pt idx="100">
                  <c:v>80</c:v>
                </c:pt>
                <c:pt idx="101">
                  <c:v>20</c:v>
                </c:pt>
                <c:pt idx="102">
                  <c:v>7.5</c:v>
                </c:pt>
                <c:pt idx="103">
                  <c:v>35</c:v>
                </c:pt>
                <c:pt idx="104">
                  <c:v>65</c:v>
                </c:pt>
                <c:pt idx="105">
                  <c:v>60</c:v>
                </c:pt>
                <c:pt idx="106">
                  <c:v>27.5</c:v>
                </c:pt>
                <c:pt idx="107">
                  <c:v>5</c:v>
                </c:pt>
                <c:pt idx="108">
                  <c:v>11.25</c:v>
                </c:pt>
                <c:pt idx="109">
                  <c:v>45</c:v>
                </c:pt>
                <c:pt idx="110">
                  <c:v>67.5</c:v>
                </c:pt>
                <c:pt idx="111">
                  <c:v>45</c:v>
                </c:pt>
                <c:pt idx="112">
                  <c:v>11.25</c:v>
                </c:pt>
                <c:pt idx="113">
                  <c:v>18.75</c:v>
                </c:pt>
                <c:pt idx="114">
                  <c:v>75</c:v>
                </c:pt>
                <c:pt idx="115">
                  <c:v>117.5</c:v>
                </c:pt>
                <c:pt idx="116">
                  <c:v>95</c:v>
                </c:pt>
                <c:pt idx="117">
                  <c:v>50</c:v>
                </c:pt>
                <c:pt idx="118">
                  <c:v>25</c:v>
                </c:pt>
                <c:pt idx="119">
                  <c:v>12.5</c:v>
                </c:pt>
                <c:pt idx="120">
                  <c:v>16.25</c:v>
                </c:pt>
                <c:pt idx="121">
                  <c:v>56.25</c:v>
                </c:pt>
                <c:pt idx="122">
                  <c:v>110</c:v>
                </c:pt>
                <c:pt idx="123">
                  <c:v>130</c:v>
                </c:pt>
                <c:pt idx="124">
                  <c:v>151.25</c:v>
                </c:pt>
                <c:pt idx="125">
                  <c:v>213.75</c:v>
                </c:pt>
                <c:pt idx="126">
                  <c:v>227.5</c:v>
                </c:pt>
                <c:pt idx="127">
                  <c:v>143.75</c:v>
                </c:pt>
                <c:pt idx="128">
                  <c:v>78.75</c:v>
                </c:pt>
                <c:pt idx="129">
                  <c:v>97.5</c:v>
                </c:pt>
                <c:pt idx="130">
                  <c:v>118.75</c:v>
                </c:pt>
                <c:pt idx="131">
                  <c:v>96.25</c:v>
                </c:pt>
                <c:pt idx="132">
                  <c:v>77.5</c:v>
                </c:pt>
                <c:pt idx="133">
                  <c:v>95</c:v>
                </c:pt>
                <c:pt idx="134">
                  <c:v>127.5</c:v>
                </c:pt>
                <c:pt idx="135">
                  <c:v>135</c:v>
                </c:pt>
                <c:pt idx="136">
                  <c:v>98.75</c:v>
                </c:pt>
                <c:pt idx="137">
                  <c:v>61.25</c:v>
                </c:pt>
                <c:pt idx="138">
                  <c:v>78.75</c:v>
                </c:pt>
                <c:pt idx="139">
                  <c:v>110</c:v>
                </c:pt>
                <c:pt idx="140">
                  <c:v>91.25</c:v>
                </c:pt>
                <c:pt idx="141">
                  <c:v>52.5</c:v>
                </c:pt>
                <c:pt idx="142">
                  <c:v>31.25</c:v>
                </c:pt>
                <c:pt idx="143">
                  <c:v>36.25</c:v>
                </c:pt>
                <c:pt idx="144">
                  <c:v>71.25</c:v>
                </c:pt>
                <c:pt idx="145">
                  <c:v>106.25</c:v>
                </c:pt>
                <c:pt idx="146">
                  <c:v>136.25</c:v>
                </c:pt>
                <c:pt idx="147">
                  <c:v>185</c:v>
                </c:pt>
                <c:pt idx="148">
                  <c:v>235</c:v>
                </c:pt>
                <c:pt idx="149">
                  <c:v>288.75</c:v>
                </c:pt>
                <c:pt idx="150">
                  <c:v>352.5</c:v>
                </c:pt>
                <c:pt idx="151">
                  <c:v>365</c:v>
                </c:pt>
                <c:pt idx="152">
                  <c:v>313.75</c:v>
                </c:pt>
                <c:pt idx="153">
                  <c:v>293.75</c:v>
                </c:pt>
                <c:pt idx="154">
                  <c:v>395</c:v>
                </c:pt>
                <c:pt idx="155">
                  <c:v>641.25</c:v>
                </c:pt>
                <c:pt idx="156">
                  <c:v>1052.5</c:v>
                </c:pt>
                <c:pt idx="157">
                  <c:v>1717.5</c:v>
                </c:pt>
                <c:pt idx="158">
                  <c:v>2695</c:v>
                </c:pt>
                <c:pt idx="159">
                  <c:v>3545</c:v>
                </c:pt>
                <c:pt idx="160">
                  <c:v>3568.75</c:v>
                </c:pt>
                <c:pt idx="161">
                  <c:v>2987.5</c:v>
                </c:pt>
                <c:pt idx="162">
                  <c:v>2495</c:v>
                </c:pt>
                <c:pt idx="163">
                  <c:v>2161.25</c:v>
                </c:pt>
                <c:pt idx="164">
                  <c:v>1925</c:v>
                </c:pt>
                <c:pt idx="165">
                  <c:v>1798.75</c:v>
                </c:pt>
                <c:pt idx="166">
                  <c:v>1653.75</c:v>
                </c:pt>
                <c:pt idx="167">
                  <c:v>1420</c:v>
                </c:pt>
                <c:pt idx="168">
                  <c:v>1095</c:v>
                </c:pt>
                <c:pt idx="169">
                  <c:v>773.75</c:v>
                </c:pt>
                <c:pt idx="170">
                  <c:v>571.25</c:v>
                </c:pt>
                <c:pt idx="171">
                  <c:v>473.75</c:v>
                </c:pt>
                <c:pt idx="172">
                  <c:v>431.25</c:v>
                </c:pt>
                <c:pt idx="173">
                  <c:v>427.5</c:v>
                </c:pt>
                <c:pt idx="174">
                  <c:v>435</c:v>
                </c:pt>
                <c:pt idx="175">
                  <c:v>395</c:v>
                </c:pt>
                <c:pt idx="176">
                  <c:v>298.75</c:v>
                </c:pt>
                <c:pt idx="177">
                  <c:v>208.75</c:v>
                </c:pt>
                <c:pt idx="178">
                  <c:v>173.75</c:v>
                </c:pt>
                <c:pt idx="179">
                  <c:v>170</c:v>
                </c:pt>
                <c:pt idx="180">
                  <c:v>143.75</c:v>
                </c:pt>
                <c:pt idx="181">
                  <c:v>111.25</c:v>
                </c:pt>
                <c:pt idx="182">
                  <c:v>116.25</c:v>
                </c:pt>
                <c:pt idx="183">
                  <c:v>150</c:v>
                </c:pt>
                <c:pt idx="184">
                  <c:v>220</c:v>
                </c:pt>
                <c:pt idx="185">
                  <c:v>303.75</c:v>
                </c:pt>
                <c:pt idx="186">
                  <c:v>287.5</c:v>
                </c:pt>
                <c:pt idx="187">
                  <c:v>170</c:v>
                </c:pt>
                <c:pt idx="188">
                  <c:v>92.5</c:v>
                </c:pt>
                <c:pt idx="189">
                  <c:v>106.25</c:v>
                </c:pt>
                <c:pt idx="190">
                  <c:v>136.25</c:v>
                </c:pt>
                <c:pt idx="191">
                  <c:v>132.5</c:v>
                </c:pt>
                <c:pt idx="192">
                  <c:v>135</c:v>
                </c:pt>
                <c:pt idx="193">
                  <c:v>172.5</c:v>
                </c:pt>
                <c:pt idx="194">
                  <c:v>186.25</c:v>
                </c:pt>
                <c:pt idx="195">
                  <c:v>132.5</c:v>
                </c:pt>
                <c:pt idx="196">
                  <c:v>67.5</c:v>
                </c:pt>
                <c:pt idx="197">
                  <c:v>56.25</c:v>
                </c:pt>
                <c:pt idx="198">
                  <c:v>80</c:v>
                </c:pt>
                <c:pt idx="199">
                  <c:v>82.5</c:v>
                </c:pt>
                <c:pt idx="200">
                  <c:v>62.5</c:v>
                </c:pt>
                <c:pt idx="201">
                  <c:v>62.5</c:v>
                </c:pt>
                <c:pt idx="202">
                  <c:v>72.5</c:v>
                </c:pt>
                <c:pt idx="203">
                  <c:v>62.5</c:v>
                </c:pt>
                <c:pt idx="204">
                  <c:v>60</c:v>
                </c:pt>
                <c:pt idx="205">
                  <c:v>70</c:v>
                </c:pt>
                <c:pt idx="206">
                  <c:v>65</c:v>
                </c:pt>
                <c:pt idx="207">
                  <c:v>66.25</c:v>
                </c:pt>
                <c:pt idx="208">
                  <c:v>87.5</c:v>
                </c:pt>
                <c:pt idx="209">
                  <c:v>102.5</c:v>
                </c:pt>
                <c:pt idx="210">
                  <c:v>102.5</c:v>
                </c:pt>
                <c:pt idx="211">
                  <c:v>88.75</c:v>
                </c:pt>
                <c:pt idx="212">
                  <c:v>101.25</c:v>
                </c:pt>
                <c:pt idx="213">
                  <c:v>206.25</c:v>
                </c:pt>
                <c:pt idx="214">
                  <c:v>317.5</c:v>
                </c:pt>
                <c:pt idx="215">
                  <c:v>287.5</c:v>
                </c:pt>
                <c:pt idx="216">
                  <c:v>162.5</c:v>
                </c:pt>
                <c:pt idx="217">
                  <c:v>71.25</c:v>
                </c:pt>
                <c:pt idx="218">
                  <c:v>56.25</c:v>
                </c:pt>
                <c:pt idx="219">
                  <c:v>75</c:v>
                </c:pt>
                <c:pt idx="220">
                  <c:v>72.5</c:v>
                </c:pt>
                <c:pt idx="221">
                  <c:v>65</c:v>
                </c:pt>
                <c:pt idx="222">
                  <c:v>87.5</c:v>
                </c:pt>
                <c:pt idx="223">
                  <c:v>135</c:v>
                </c:pt>
                <c:pt idx="224">
                  <c:v>157.5</c:v>
                </c:pt>
                <c:pt idx="225">
                  <c:v>120</c:v>
                </c:pt>
                <c:pt idx="226">
                  <c:v>73.75</c:v>
                </c:pt>
                <c:pt idx="227">
                  <c:v>53.75</c:v>
                </c:pt>
                <c:pt idx="228">
                  <c:v>46.25</c:v>
                </c:pt>
                <c:pt idx="229">
                  <c:v>67.5</c:v>
                </c:pt>
                <c:pt idx="230">
                  <c:v>120</c:v>
                </c:pt>
                <c:pt idx="231">
                  <c:v>165</c:v>
                </c:pt>
                <c:pt idx="232">
                  <c:v>181.25</c:v>
                </c:pt>
                <c:pt idx="233">
                  <c:v>165</c:v>
                </c:pt>
                <c:pt idx="234">
                  <c:v>116.25</c:v>
                </c:pt>
                <c:pt idx="235">
                  <c:v>70</c:v>
                </c:pt>
                <c:pt idx="236">
                  <c:v>53.75</c:v>
                </c:pt>
                <c:pt idx="237">
                  <c:v>45</c:v>
                </c:pt>
                <c:pt idx="238">
                  <c:v>26.25</c:v>
                </c:pt>
                <c:pt idx="239">
                  <c:v>8.75</c:v>
                </c:pt>
                <c:pt idx="240">
                  <c:v>23.75</c:v>
                </c:pt>
                <c:pt idx="241">
                  <c:v>93.75</c:v>
                </c:pt>
                <c:pt idx="242">
                  <c:v>171.25</c:v>
                </c:pt>
                <c:pt idx="243">
                  <c:v>197.5</c:v>
                </c:pt>
                <c:pt idx="244">
                  <c:v>173.75</c:v>
                </c:pt>
                <c:pt idx="245">
                  <c:v>123.75</c:v>
                </c:pt>
                <c:pt idx="246">
                  <c:v>80</c:v>
                </c:pt>
                <c:pt idx="247">
                  <c:v>106.25</c:v>
                </c:pt>
                <c:pt idx="248">
                  <c:v>251.25</c:v>
                </c:pt>
                <c:pt idx="249">
                  <c:v>406.25</c:v>
                </c:pt>
                <c:pt idx="250">
                  <c:v>410</c:v>
                </c:pt>
                <c:pt idx="251">
                  <c:v>283.75</c:v>
                </c:pt>
                <c:pt idx="252">
                  <c:v>143.75</c:v>
                </c:pt>
                <c:pt idx="253">
                  <c:v>67.5</c:v>
                </c:pt>
                <c:pt idx="254">
                  <c:v>56.25</c:v>
                </c:pt>
                <c:pt idx="255">
                  <c:v>56.25</c:v>
                </c:pt>
                <c:pt idx="256">
                  <c:v>56.25</c:v>
                </c:pt>
                <c:pt idx="257">
                  <c:v>60</c:v>
                </c:pt>
                <c:pt idx="258">
                  <c:v>55</c:v>
                </c:pt>
                <c:pt idx="259">
                  <c:v>52.5</c:v>
                </c:pt>
                <c:pt idx="260">
                  <c:v>60</c:v>
                </c:pt>
                <c:pt idx="261">
                  <c:v>77.5</c:v>
                </c:pt>
                <c:pt idx="262">
                  <c:v>101.25</c:v>
                </c:pt>
                <c:pt idx="263">
                  <c:v>106.25</c:v>
                </c:pt>
                <c:pt idx="264">
                  <c:v>87.5</c:v>
                </c:pt>
                <c:pt idx="265">
                  <c:v>81.25</c:v>
                </c:pt>
                <c:pt idx="266">
                  <c:v>106.25</c:v>
                </c:pt>
                <c:pt idx="267">
                  <c:v>132.5</c:v>
                </c:pt>
                <c:pt idx="268">
                  <c:v>151.25</c:v>
                </c:pt>
                <c:pt idx="269">
                  <c:v>160</c:v>
                </c:pt>
                <c:pt idx="270">
                  <c:v>120</c:v>
                </c:pt>
                <c:pt idx="271">
                  <c:v>73.75</c:v>
                </c:pt>
                <c:pt idx="272">
                  <c:v>96.25</c:v>
                </c:pt>
                <c:pt idx="273">
                  <c:v>126.25</c:v>
                </c:pt>
                <c:pt idx="274">
                  <c:v>97.5</c:v>
                </c:pt>
                <c:pt idx="275">
                  <c:v>67.5</c:v>
                </c:pt>
                <c:pt idx="276">
                  <c:v>70</c:v>
                </c:pt>
                <c:pt idx="277">
                  <c:v>61.25</c:v>
                </c:pt>
                <c:pt idx="278">
                  <c:v>32.5</c:v>
                </c:pt>
                <c:pt idx="279">
                  <c:v>18.75</c:v>
                </c:pt>
                <c:pt idx="280">
                  <c:v>43.75</c:v>
                </c:pt>
                <c:pt idx="281">
                  <c:v>106.25</c:v>
                </c:pt>
                <c:pt idx="282">
                  <c:v>150</c:v>
                </c:pt>
                <c:pt idx="283">
                  <c:v>115</c:v>
                </c:pt>
                <c:pt idx="284">
                  <c:v>48.75</c:v>
                </c:pt>
                <c:pt idx="285">
                  <c:v>35</c:v>
                </c:pt>
                <c:pt idx="286">
                  <c:v>65</c:v>
                </c:pt>
                <c:pt idx="287">
                  <c:v>78.75</c:v>
                </c:pt>
                <c:pt idx="288">
                  <c:v>67.5</c:v>
                </c:pt>
                <c:pt idx="289">
                  <c:v>61.25</c:v>
                </c:pt>
                <c:pt idx="290">
                  <c:v>60</c:v>
                </c:pt>
                <c:pt idx="291">
                  <c:v>46.25</c:v>
                </c:pt>
                <c:pt idx="292">
                  <c:v>35</c:v>
                </c:pt>
                <c:pt idx="293">
                  <c:v>55</c:v>
                </c:pt>
                <c:pt idx="294">
                  <c:v>76.25</c:v>
                </c:pt>
                <c:pt idx="295">
                  <c:v>60</c:v>
                </c:pt>
                <c:pt idx="296">
                  <c:v>41.25</c:v>
                </c:pt>
                <c:pt idx="297">
                  <c:v>41.25</c:v>
                </c:pt>
                <c:pt idx="298">
                  <c:v>33.75</c:v>
                </c:pt>
                <c:pt idx="299">
                  <c:v>23.75</c:v>
                </c:pt>
                <c:pt idx="300">
                  <c:v>33.75</c:v>
                </c:pt>
                <c:pt idx="301">
                  <c:v>48.75</c:v>
                </c:pt>
                <c:pt idx="302">
                  <c:v>40</c:v>
                </c:pt>
                <c:pt idx="303">
                  <c:v>18.75</c:v>
                </c:pt>
                <c:pt idx="304">
                  <c:v>12.5</c:v>
                </c:pt>
                <c:pt idx="305">
                  <c:v>15</c:v>
                </c:pt>
                <c:pt idx="306">
                  <c:v>12.5</c:v>
                </c:pt>
                <c:pt idx="307">
                  <c:v>12.5</c:v>
                </c:pt>
                <c:pt idx="308">
                  <c:v>26.25</c:v>
                </c:pt>
                <c:pt idx="309">
                  <c:v>58.75</c:v>
                </c:pt>
                <c:pt idx="310">
                  <c:v>96.25</c:v>
                </c:pt>
                <c:pt idx="311">
                  <c:v>118.75</c:v>
                </c:pt>
                <c:pt idx="312">
                  <c:v>118.75</c:v>
                </c:pt>
                <c:pt idx="313">
                  <c:v>87.5</c:v>
                </c:pt>
                <c:pt idx="314">
                  <c:v>41.25</c:v>
                </c:pt>
                <c:pt idx="315">
                  <c:v>21.25</c:v>
                </c:pt>
                <c:pt idx="316">
                  <c:v>42.5</c:v>
                </c:pt>
                <c:pt idx="317">
                  <c:v>83.75</c:v>
                </c:pt>
                <c:pt idx="318">
                  <c:v>105</c:v>
                </c:pt>
                <c:pt idx="319">
                  <c:v>100</c:v>
                </c:pt>
                <c:pt idx="320">
                  <c:v>116.25</c:v>
                </c:pt>
                <c:pt idx="321">
                  <c:v>165</c:v>
                </c:pt>
                <c:pt idx="322">
                  <c:v>192.5</c:v>
                </c:pt>
                <c:pt idx="323">
                  <c:v>157.5</c:v>
                </c:pt>
                <c:pt idx="324">
                  <c:v>98.75</c:v>
                </c:pt>
                <c:pt idx="325">
                  <c:v>106.25</c:v>
                </c:pt>
                <c:pt idx="326">
                  <c:v>168.75</c:v>
                </c:pt>
                <c:pt idx="327">
                  <c:v>193.75</c:v>
                </c:pt>
                <c:pt idx="328">
                  <c:v>170</c:v>
                </c:pt>
                <c:pt idx="329">
                  <c:v>131.25</c:v>
                </c:pt>
                <c:pt idx="330">
                  <c:v>100</c:v>
                </c:pt>
                <c:pt idx="331">
                  <c:v>108.75</c:v>
                </c:pt>
                <c:pt idx="332">
                  <c:v>137.5</c:v>
                </c:pt>
                <c:pt idx="333">
                  <c:v>128.75</c:v>
                </c:pt>
                <c:pt idx="334">
                  <c:v>100</c:v>
                </c:pt>
                <c:pt idx="335">
                  <c:v>85</c:v>
                </c:pt>
                <c:pt idx="336">
                  <c:v>67.5</c:v>
                </c:pt>
                <c:pt idx="337">
                  <c:v>72.5</c:v>
                </c:pt>
                <c:pt idx="338">
                  <c:v>123.75</c:v>
                </c:pt>
                <c:pt idx="339">
                  <c:v>151.25</c:v>
                </c:pt>
                <c:pt idx="340">
                  <c:v>130</c:v>
                </c:pt>
                <c:pt idx="341">
                  <c:v>137.5</c:v>
                </c:pt>
                <c:pt idx="342">
                  <c:v>175</c:v>
                </c:pt>
                <c:pt idx="343">
                  <c:v>162.5</c:v>
                </c:pt>
                <c:pt idx="344">
                  <c:v>105</c:v>
                </c:pt>
                <c:pt idx="345">
                  <c:v>70</c:v>
                </c:pt>
                <c:pt idx="346">
                  <c:v>65</c:v>
                </c:pt>
                <c:pt idx="347">
                  <c:v>53.75</c:v>
                </c:pt>
                <c:pt idx="348">
                  <c:v>31.25</c:v>
                </c:pt>
                <c:pt idx="349">
                  <c:v>40</c:v>
                </c:pt>
                <c:pt idx="350">
                  <c:v>97.5</c:v>
                </c:pt>
                <c:pt idx="351">
                  <c:v>163.75</c:v>
                </c:pt>
                <c:pt idx="352">
                  <c:v>223.75</c:v>
                </c:pt>
                <c:pt idx="353">
                  <c:v>236.25</c:v>
                </c:pt>
                <c:pt idx="354">
                  <c:v>145</c:v>
                </c:pt>
                <c:pt idx="355">
                  <c:v>46.25</c:v>
                </c:pt>
                <c:pt idx="356">
                  <c:v>40</c:v>
                </c:pt>
                <c:pt idx="357">
                  <c:v>78.75</c:v>
                </c:pt>
                <c:pt idx="358">
                  <c:v>115</c:v>
                </c:pt>
                <c:pt idx="359">
                  <c:v>122.5</c:v>
                </c:pt>
                <c:pt idx="360">
                  <c:v>81.25</c:v>
                </c:pt>
                <c:pt idx="361">
                  <c:v>43.75</c:v>
                </c:pt>
                <c:pt idx="362">
                  <c:v>43.75</c:v>
                </c:pt>
                <c:pt idx="363">
                  <c:v>53.75</c:v>
                </c:pt>
                <c:pt idx="364">
                  <c:v>63.75</c:v>
                </c:pt>
                <c:pt idx="365">
                  <c:v>67.5</c:v>
                </c:pt>
                <c:pt idx="366">
                  <c:v>60</c:v>
                </c:pt>
                <c:pt idx="367">
                  <c:v>58.75</c:v>
                </c:pt>
                <c:pt idx="368">
                  <c:v>57.5</c:v>
                </c:pt>
                <c:pt idx="369">
                  <c:v>52.5</c:v>
                </c:pt>
                <c:pt idx="370">
                  <c:v>83.75</c:v>
                </c:pt>
                <c:pt idx="371">
                  <c:v>130</c:v>
                </c:pt>
                <c:pt idx="372">
                  <c:v>133.75</c:v>
                </c:pt>
                <c:pt idx="373">
                  <c:v>130</c:v>
                </c:pt>
                <c:pt idx="374">
                  <c:v>141.25</c:v>
                </c:pt>
                <c:pt idx="375">
                  <c:v>123.75</c:v>
                </c:pt>
                <c:pt idx="376">
                  <c:v>86.25</c:v>
                </c:pt>
                <c:pt idx="377">
                  <c:v>77.5</c:v>
                </c:pt>
                <c:pt idx="378">
                  <c:v>105</c:v>
                </c:pt>
                <c:pt idx="379">
                  <c:v>123.75</c:v>
                </c:pt>
                <c:pt idx="380">
                  <c:v>97.5</c:v>
                </c:pt>
                <c:pt idx="381">
                  <c:v>57.5</c:v>
                </c:pt>
                <c:pt idx="382">
                  <c:v>47.5</c:v>
                </c:pt>
                <c:pt idx="383">
                  <c:v>75</c:v>
                </c:pt>
                <c:pt idx="384">
                  <c:v>116.25</c:v>
                </c:pt>
                <c:pt idx="385">
                  <c:v>127.5</c:v>
                </c:pt>
                <c:pt idx="386">
                  <c:v>112.5</c:v>
                </c:pt>
                <c:pt idx="387">
                  <c:v>108.75</c:v>
                </c:pt>
                <c:pt idx="388">
                  <c:v>106.25</c:v>
                </c:pt>
                <c:pt idx="389">
                  <c:v>107.5</c:v>
                </c:pt>
                <c:pt idx="390">
                  <c:v>143.75</c:v>
                </c:pt>
                <c:pt idx="391">
                  <c:v>167.5</c:v>
                </c:pt>
                <c:pt idx="392">
                  <c:v>130</c:v>
                </c:pt>
                <c:pt idx="393">
                  <c:v>82.5</c:v>
                </c:pt>
                <c:pt idx="394">
                  <c:v>65</c:v>
                </c:pt>
                <c:pt idx="395">
                  <c:v>53.75</c:v>
                </c:pt>
                <c:pt idx="396">
                  <c:v>45</c:v>
                </c:pt>
                <c:pt idx="397">
                  <c:v>73.75</c:v>
                </c:pt>
                <c:pt idx="398">
                  <c:v>115</c:v>
                </c:pt>
                <c:pt idx="399">
                  <c:v>108.75</c:v>
                </c:pt>
                <c:pt idx="400">
                  <c:v>87.5</c:v>
                </c:pt>
                <c:pt idx="401">
                  <c:v>87.5</c:v>
                </c:pt>
                <c:pt idx="402">
                  <c:v>75</c:v>
                </c:pt>
                <c:pt idx="403">
                  <c:v>50</c:v>
                </c:pt>
                <c:pt idx="404">
                  <c:v>45</c:v>
                </c:pt>
                <c:pt idx="405">
                  <c:v>55</c:v>
                </c:pt>
                <c:pt idx="406">
                  <c:v>61.25</c:v>
                </c:pt>
                <c:pt idx="407">
                  <c:v>71.25</c:v>
                </c:pt>
                <c:pt idx="408">
                  <c:v>88.75</c:v>
                </c:pt>
                <c:pt idx="409">
                  <c:v>88.75</c:v>
                </c:pt>
                <c:pt idx="410">
                  <c:v>58.75</c:v>
                </c:pt>
                <c:pt idx="411">
                  <c:v>27.5</c:v>
                </c:pt>
                <c:pt idx="412">
                  <c:v>23.75</c:v>
                </c:pt>
                <c:pt idx="413">
                  <c:v>30</c:v>
                </c:pt>
                <c:pt idx="414">
                  <c:v>22.5</c:v>
                </c:pt>
                <c:pt idx="415">
                  <c:v>16.25</c:v>
                </c:pt>
                <c:pt idx="416">
                  <c:v>20</c:v>
                </c:pt>
                <c:pt idx="417">
                  <c:v>26.25</c:v>
                </c:pt>
                <c:pt idx="418">
                  <c:v>48.75</c:v>
                </c:pt>
                <c:pt idx="419">
                  <c:v>88.75</c:v>
                </c:pt>
                <c:pt idx="420">
                  <c:v>118.75</c:v>
                </c:pt>
                <c:pt idx="421">
                  <c:v>123.75</c:v>
                </c:pt>
                <c:pt idx="422">
                  <c:v>113.75</c:v>
                </c:pt>
                <c:pt idx="423">
                  <c:v>117.5</c:v>
                </c:pt>
                <c:pt idx="424">
                  <c:v>146.25</c:v>
                </c:pt>
                <c:pt idx="425">
                  <c:v>160</c:v>
                </c:pt>
                <c:pt idx="426">
                  <c:v>122.5</c:v>
                </c:pt>
                <c:pt idx="427">
                  <c:v>71.25</c:v>
                </c:pt>
                <c:pt idx="428">
                  <c:v>90</c:v>
                </c:pt>
                <c:pt idx="429">
                  <c:v>211.25</c:v>
                </c:pt>
                <c:pt idx="430">
                  <c:v>355</c:v>
                </c:pt>
                <c:pt idx="431">
                  <c:v>402.5</c:v>
                </c:pt>
                <c:pt idx="432">
                  <c:v>330</c:v>
                </c:pt>
                <c:pt idx="433">
                  <c:v>226.25</c:v>
                </c:pt>
                <c:pt idx="434">
                  <c:v>207.5</c:v>
                </c:pt>
                <c:pt idx="435">
                  <c:v>272.5</c:v>
                </c:pt>
                <c:pt idx="436">
                  <c:v>275</c:v>
                </c:pt>
                <c:pt idx="437">
                  <c:v>191.25</c:v>
                </c:pt>
                <c:pt idx="438">
                  <c:v>160</c:v>
                </c:pt>
                <c:pt idx="439">
                  <c:v>165</c:v>
                </c:pt>
                <c:pt idx="440">
                  <c:v>126.25</c:v>
                </c:pt>
                <c:pt idx="441">
                  <c:v>116.25</c:v>
                </c:pt>
                <c:pt idx="442">
                  <c:v>141.25</c:v>
                </c:pt>
                <c:pt idx="443">
                  <c:v>140</c:v>
                </c:pt>
                <c:pt idx="444">
                  <c:v>153.75</c:v>
                </c:pt>
                <c:pt idx="445">
                  <c:v>168.75</c:v>
                </c:pt>
                <c:pt idx="446">
                  <c:v>118.75</c:v>
                </c:pt>
                <c:pt idx="447">
                  <c:v>50</c:v>
                </c:pt>
                <c:pt idx="448">
                  <c:v>27.5</c:v>
                </c:pt>
                <c:pt idx="449">
                  <c:v>33.75</c:v>
                </c:pt>
                <c:pt idx="450">
                  <c:v>33.75</c:v>
                </c:pt>
                <c:pt idx="451">
                  <c:v>41.25</c:v>
                </c:pt>
                <c:pt idx="452">
                  <c:v>81.25</c:v>
                </c:pt>
                <c:pt idx="453">
                  <c:v>127.5</c:v>
                </c:pt>
                <c:pt idx="454">
                  <c:v>150</c:v>
                </c:pt>
                <c:pt idx="455">
                  <c:v>155</c:v>
                </c:pt>
                <c:pt idx="456">
                  <c:v>151.25</c:v>
                </c:pt>
                <c:pt idx="457">
                  <c:v>147.5</c:v>
                </c:pt>
                <c:pt idx="458">
                  <c:v>137.5</c:v>
                </c:pt>
                <c:pt idx="459">
                  <c:v>111.25</c:v>
                </c:pt>
                <c:pt idx="460">
                  <c:v>96.25</c:v>
                </c:pt>
                <c:pt idx="461">
                  <c:v>100</c:v>
                </c:pt>
                <c:pt idx="462">
                  <c:v>101.25</c:v>
                </c:pt>
                <c:pt idx="463">
                  <c:v>111.25</c:v>
                </c:pt>
                <c:pt idx="464">
                  <c:v>122.5</c:v>
                </c:pt>
                <c:pt idx="465">
                  <c:v>112.5</c:v>
                </c:pt>
                <c:pt idx="466">
                  <c:v>102.5</c:v>
                </c:pt>
                <c:pt idx="467">
                  <c:v>77.5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0-DAF0-4050-B497-98F335812C7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307693400"/>
        <c:axId val="459993008"/>
      </c:scatterChart>
      <c:valAx>
        <c:axId val="307693400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3200" b="0" i="0" u="none" strike="noStrike" kern="1200" baseline="0">
                    <a:solidFill>
                      <a:srgbClr val="083F64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r>
                  <a:rPr lang="en-US" sz="3200">
                    <a:solidFill>
                      <a:srgbClr val="083F64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Retention time, min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3200" b="0" i="0" u="none" strike="noStrike" kern="1200" baseline="0">
                  <a:solidFill>
                    <a:srgbClr val="083F64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3200" b="0" i="0" u="none" strike="noStrike" kern="1200" baseline="0">
                <a:solidFill>
                  <a:srgbClr val="083F64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459993008"/>
        <c:crosses val="autoZero"/>
        <c:crossBetween val="midCat"/>
      </c:valAx>
      <c:valAx>
        <c:axId val="459993008"/>
        <c:scaling>
          <c:orientation val="minMax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3200" b="0" i="0" u="none" strike="noStrike" kern="1200" baseline="0">
                    <a:solidFill>
                      <a:srgbClr val="083F64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r>
                  <a:rPr lang="en-US" sz="3200">
                    <a:solidFill>
                      <a:srgbClr val="083F64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Intensity, cps</a:t>
                </a:r>
              </a:p>
            </c:rich>
          </c:tx>
          <c:layout>
            <c:manualLayout>
              <c:xMode val="edge"/>
              <c:yMode val="edge"/>
              <c:x val="2.6918363620400898E-2"/>
              <c:y val="0.1368452304117723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3200" b="0" i="0" u="none" strike="noStrike" kern="1200" baseline="0">
                  <a:solidFill>
                    <a:srgbClr val="083F64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3200" b="0" i="0" u="none" strike="noStrike" kern="1200" baseline="0">
                <a:solidFill>
                  <a:srgbClr val="083F64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307693400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 sz="3600"/>
      </a:pPr>
      <a:endParaRPr lang="en-US"/>
    </a:p>
  </c:txPr>
  <c:externalData r:id="rId3">
    <c:autoUpdate val="0"/>
  </c:externalData>
  <c:userShapes r:id="rId4"/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7.tiff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0.02197</cdr:x>
      <cdr:y>0</cdr:y>
    </cdr:from>
    <cdr:to>
      <cdr:x>0.6327</cdr:x>
      <cdr:y>0.1764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214811" y="0"/>
          <a:ext cx="5970805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en-US" sz="3200" dirty="0" smtClean="0">
              <a:solidFill>
                <a:srgbClr val="083F64"/>
              </a:solidFill>
              <a:latin typeface="Arial" panose="020B0604020202020204" pitchFamily="34" charset="0"/>
              <a:cs typeface="Arial" panose="020B0604020202020204" pitchFamily="34" charset="0"/>
            </a:rPr>
            <a:t>Fig  2. Chromatogram of PQ at LLOQ level (0.02ng/mL). </a:t>
          </a:r>
          <a:endParaRPr lang="en-US" sz="3200" dirty="0">
            <a:solidFill>
              <a:srgbClr val="083F64"/>
            </a:solidFill>
            <a:latin typeface="Arial" panose="020B0604020202020204" pitchFamily="34" charset="0"/>
            <a:cs typeface="Arial" panose="020B0604020202020204" pitchFamily="34" charset="0"/>
          </a:endParaRPr>
        </a:p>
      </cdr:txBody>
    </cdr:sp>
  </cdr:relSizeAnchor>
  <cdr:relSizeAnchor xmlns:cdr="http://schemas.openxmlformats.org/drawingml/2006/chartDrawing">
    <cdr:from>
      <cdr:x>0.60897</cdr:x>
      <cdr:y>0.1211</cdr:y>
    </cdr:from>
    <cdr:to>
      <cdr:x>1</cdr:x>
      <cdr:y>0.64327</cdr:y>
    </cdr:to>
    <cdr:pic>
      <cdr:nvPicPr>
        <cdr:cNvPr id="3" name="Picture 2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 cstate="print">
          <a:extLst>
            <a:ext uri="{28A0092B-C50C-407E-A947-70E740481C1C}">
              <a14:useLocalDpi xmlns:a14="http://schemas.microsoft.com/office/drawing/2010/main" val="0"/>
            </a:ext>
          </a:extLst>
        </a:blip>
        <a:stretch xmlns:a="http://schemas.openxmlformats.org/drawingml/2006/main">
          <a:fillRect/>
        </a:stretch>
      </cdr:blipFill>
      <cdr:spPr>
        <a:xfrm xmlns:a="http://schemas.openxmlformats.org/drawingml/2006/main">
          <a:off x="7125140" y="627738"/>
          <a:ext cx="4575160" cy="2706771"/>
        </a:xfrm>
        <a:prstGeom xmlns:a="http://schemas.openxmlformats.org/drawingml/2006/main" prst="rect">
          <a:avLst/>
        </a:prstGeom>
      </cdr:spPr>
    </cdr:pic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ACEEC50-4B20-4C72-8861-D4225B7CD644}" type="datetimeFigureOut">
              <a:rPr lang="en-US" smtClean="0"/>
              <a:t>10/21/2019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771775" y="857250"/>
            <a:ext cx="3600450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300413"/>
            <a:ext cx="7315200" cy="270033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13513"/>
            <a:ext cx="39624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13513"/>
            <a:ext cx="39624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11A3124-0BE9-424E-8875-40E337EE2B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94485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1A3124-0BE9-424E-8875-40E337EE2BA5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39099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33326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emf"/><Relationship Id="rId4" Type="http://schemas.openxmlformats.org/officeDocument/2006/relationships/image" Target="../media/image2.e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1601_BG_55.125x8.25in.jp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0399950" cy="7542850"/>
          </a:xfrm>
          <a:prstGeom prst="rect">
            <a:avLst/>
          </a:prstGeom>
        </p:spPr>
      </p:pic>
      <p:pic>
        <p:nvPicPr>
          <p:cNvPr id="9" name="Picture 8" descr="PharmSci360_R_logo_4cp.eps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856202" y="1797844"/>
            <a:ext cx="9650573" cy="2454003"/>
          </a:xfrm>
          <a:prstGeom prst="rect">
            <a:avLst/>
          </a:prstGeom>
        </p:spPr>
      </p:pic>
      <p:pic>
        <p:nvPicPr>
          <p:cNvPr id="10" name="Picture 9" descr="tagline.eps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829375" y="4769644"/>
            <a:ext cx="9448800" cy="1181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11985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</p:sldLayoutIdLst>
  <p:timing>
    <p:tnLst>
      <p:par>
        <p:cTn id="1" dur="indefinite" restart="never" nodeType="tmRoot"/>
      </p:par>
    </p:tnLst>
  </p:timing>
  <p:txStyles>
    <p:titleStyle>
      <a:lvl1pPr algn="l" defTabSz="3780038" rtl="0" eaLnBrk="1" latinLnBrk="0" hangingPunct="1">
        <a:lnSpc>
          <a:spcPct val="90000"/>
        </a:lnSpc>
        <a:spcBef>
          <a:spcPct val="0"/>
        </a:spcBef>
        <a:buNone/>
        <a:defRPr sz="18189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945010" indent="-945010" algn="l" defTabSz="3780038" rtl="0" eaLnBrk="1" latinLnBrk="0" hangingPunct="1">
        <a:lnSpc>
          <a:spcPct val="90000"/>
        </a:lnSpc>
        <a:spcBef>
          <a:spcPts val="4134"/>
        </a:spcBef>
        <a:buFont typeface="Arial" panose="020B0604020202020204" pitchFamily="34" charset="0"/>
        <a:buChar char="•"/>
        <a:defRPr sz="11575" kern="1200">
          <a:solidFill>
            <a:schemeClr val="tx1"/>
          </a:solidFill>
          <a:latin typeface="+mn-lt"/>
          <a:ea typeface="+mn-ea"/>
          <a:cs typeface="+mn-cs"/>
        </a:defRPr>
      </a:lvl1pPr>
      <a:lvl2pPr marL="2835029" indent="-945010" algn="l" defTabSz="3780038" rtl="0" eaLnBrk="1" latinLnBrk="0" hangingPunct="1">
        <a:lnSpc>
          <a:spcPct val="90000"/>
        </a:lnSpc>
        <a:spcBef>
          <a:spcPts val="2067"/>
        </a:spcBef>
        <a:buFont typeface="Arial" panose="020B0604020202020204" pitchFamily="34" charset="0"/>
        <a:buChar char="•"/>
        <a:defRPr sz="9921" kern="1200">
          <a:solidFill>
            <a:schemeClr val="tx1"/>
          </a:solidFill>
          <a:latin typeface="+mn-lt"/>
          <a:ea typeface="+mn-ea"/>
          <a:cs typeface="+mn-cs"/>
        </a:defRPr>
      </a:lvl2pPr>
      <a:lvl3pPr marL="4725048" indent="-945010" algn="l" defTabSz="3780038" rtl="0" eaLnBrk="1" latinLnBrk="0" hangingPunct="1">
        <a:lnSpc>
          <a:spcPct val="90000"/>
        </a:lnSpc>
        <a:spcBef>
          <a:spcPts val="2067"/>
        </a:spcBef>
        <a:buFont typeface="Arial" panose="020B0604020202020204" pitchFamily="34" charset="0"/>
        <a:buChar char="•"/>
        <a:defRPr sz="8268" kern="1200">
          <a:solidFill>
            <a:schemeClr val="tx1"/>
          </a:solidFill>
          <a:latin typeface="+mn-lt"/>
          <a:ea typeface="+mn-ea"/>
          <a:cs typeface="+mn-cs"/>
        </a:defRPr>
      </a:lvl3pPr>
      <a:lvl4pPr marL="6615067" indent="-945010" algn="l" defTabSz="3780038" rtl="0" eaLnBrk="1" latinLnBrk="0" hangingPunct="1">
        <a:lnSpc>
          <a:spcPct val="90000"/>
        </a:lnSpc>
        <a:spcBef>
          <a:spcPts val="2067"/>
        </a:spcBef>
        <a:buFont typeface="Arial" panose="020B0604020202020204" pitchFamily="34" charset="0"/>
        <a:buChar char="•"/>
        <a:defRPr sz="7441" kern="1200">
          <a:solidFill>
            <a:schemeClr val="tx1"/>
          </a:solidFill>
          <a:latin typeface="+mn-lt"/>
          <a:ea typeface="+mn-ea"/>
          <a:cs typeface="+mn-cs"/>
        </a:defRPr>
      </a:lvl4pPr>
      <a:lvl5pPr marL="8505086" indent="-945010" algn="l" defTabSz="3780038" rtl="0" eaLnBrk="1" latinLnBrk="0" hangingPunct="1">
        <a:lnSpc>
          <a:spcPct val="90000"/>
        </a:lnSpc>
        <a:spcBef>
          <a:spcPts val="2067"/>
        </a:spcBef>
        <a:buFont typeface="Arial" panose="020B0604020202020204" pitchFamily="34" charset="0"/>
        <a:buChar char="•"/>
        <a:defRPr sz="7441" kern="1200">
          <a:solidFill>
            <a:schemeClr val="tx1"/>
          </a:solidFill>
          <a:latin typeface="+mn-lt"/>
          <a:ea typeface="+mn-ea"/>
          <a:cs typeface="+mn-cs"/>
        </a:defRPr>
      </a:lvl5pPr>
      <a:lvl6pPr marL="10395105" indent="-945010" algn="l" defTabSz="3780038" rtl="0" eaLnBrk="1" latinLnBrk="0" hangingPunct="1">
        <a:lnSpc>
          <a:spcPct val="90000"/>
        </a:lnSpc>
        <a:spcBef>
          <a:spcPts val="2067"/>
        </a:spcBef>
        <a:buFont typeface="Arial" panose="020B0604020202020204" pitchFamily="34" charset="0"/>
        <a:buChar char="•"/>
        <a:defRPr sz="7441" kern="1200">
          <a:solidFill>
            <a:schemeClr val="tx1"/>
          </a:solidFill>
          <a:latin typeface="+mn-lt"/>
          <a:ea typeface="+mn-ea"/>
          <a:cs typeface="+mn-cs"/>
        </a:defRPr>
      </a:lvl6pPr>
      <a:lvl7pPr marL="12285124" indent="-945010" algn="l" defTabSz="3780038" rtl="0" eaLnBrk="1" latinLnBrk="0" hangingPunct="1">
        <a:lnSpc>
          <a:spcPct val="90000"/>
        </a:lnSpc>
        <a:spcBef>
          <a:spcPts val="2067"/>
        </a:spcBef>
        <a:buFont typeface="Arial" panose="020B0604020202020204" pitchFamily="34" charset="0"/>
        <a:buChar char="•"/>
        <a:defRPr sz="7441" kern="1200">
          <a:solidFill>
            <a:schemeClr val="tx1"/>
          </a:solidFill>
          <a:latin typeface="+mn-lt"/>
          <a:ea typeface="+mn-ea"/>
          <a:cs typeface="+mn-cs"/>
        </a:defRPr>
      </a:lvl7pPr>
      <a:lvl8pPr marL="14175143" indent="-945010" algn="l" defTabSz="3780038" rtl="0" eaLnBrk="1" latinLnBrk="0" hangingPunct="1">
        <a:lnSpc>
          <a:spcPct val="90000"/>
        </a:lnSpc>
        <a:spcBef>
          <a:spcPts val="2067"/>
        </a:spcBef>
        <a:buFont typeface="Arial" panose="020B0604020202020204" pitchFamily="34" charset="0"/>
        <a:buChar char="•"/>
        <a:defRPr sz="7441" kern="1200">
          <a:solidFill>
            <a:schemeClr val="tx1"/>
          </a:solidFill>
          <a:latin typeface="+mn-lt"/>
          <a:ea typeface="+mn-ea"/>
          <a:cs typeface="+mn-cs"/>
        </a:defRPr>
      </a:lvl8pPr>
      <a:lvl9pPr marL="16065162" indent="-945010" algn="l" defTabSz="3780038" rtl="0" eaLnBrk="1" latinLnBrk="0" hangingPunct="1">
        <a:lnSpc>
          <a:spcPct val="90000"/>
        </a:lnSpc>
        <a:spcBef>
          <a:spcPts val="2067"/>
        </a:spcBef>
        <a:buFont typeface="Arial" panose="020B0604020202020204" pitchFamily="34" charset="0"/>
        <a:buChar char="•"/>
        <a:defRPr sz="7441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780038" rtl="0" eaLnBrk="1" latinLnBrk="0" hangingPunct="1">
        <a:defRPr sz="7441" kern="1200">
          <a:solidFill>
            <a:schemeClr val="tx1"/>
          </a:solidFill>
          <a:latin typeface="+mn-lt"/>
          <a:ea typeface="+mn-ea"/>
          <a:cs typeface="+mn-cs"/>
        </a:defRPr>
      </a:lvl1pPr>
      <a:lvl2pPr marL="1890019" algn="l" defTabSz="3780038" rtl="0" eaLnBrk="1" latinLnBrk="0" hangingPunct="1">
        <a:defRPr sz="7441" kern="1200">
          <a:solidFill>
            <a:schemeClr val="tx1"/>
          </a:solidFill>
          <a:latin typeface="+mn-lt"/>
          <a:ea typeface="+mn-ea"/>
          <a:cs typeface="+mn-cs"/>
        </a:defRPr>
      </a:lvl2pPr>
      <a:lvl3pPr marL="3780038" algn="l" defTabSz="3780038" rtl="0" eaLnBrk="1" latinLnBrk="0" hangingPunct="1">
        <a:defRPr sz="7441" kern="1200">
          <a:solidFill>
            <a:schemeClr val="tx1"/>
          </a:solidFill>
          <a:latin typeface="+mn-lt"/>
          <a:ea typeface="+mn-ea"/>
          <a:cs typeface="+mn-cs"/>
        </a:defRPr>
      </a:lvl3pPr>
      <a:lvl4pPr marL="5670057" algn="l" defTabSz="3780038" rtl="0" eaLnBrk="1" latinLnBrk="0" hangingPunct="1">
        <a:defRPr sz="7441" kern="1200">
          <a:solidFill>
            <a:schemeClr val="tx1"/>
          </a:solidFill>
          <a:latin typeface="+mn-lt"/>
          <a:ea typeface="+mn-ea"/>
          <a:cs typeface="+mn-cs"/>
        </a:defRPr>
      </a:lvl4pPr>
      <a:lvl5pPr marL="7560076" algn="l" defTabSz="3780038" rtl="0" eaLnBrk="1" latinLnBrk="0" hangingPunct="1">
        <a:defRPr sz="7441" kern="1200">
          <a:solidFill>
            <a:schemeClr val="tx1"/>
          </a:solidFill>
          <a:latin typeface="+mn-lt"/>
          <a:ea typeface="+mn-ea"/>
          <a:cs typeface="+mn-cs"/>
        </a:defRPr>
      </a:lvl5pPr>
      <a:lvl6pPr marL="9450095" algn="l" defTabSz="3780038" rtl="0" eaLnBrk="1" latinLnBrk="0" hangingPunct="1">
        <a:defRPr sz="7441" kern="1200">
          <a:solidFill>
            <a:schemeClr val="tx1"/>
          </a:solidFill>
          <a:latin typeface="+mn-lt"/>
          <a:ea typeface="+mn-ea"/>
          <a:cs typeface="+mn-cs"/>
        </a:defRPr>
      </a:lvl6pPr>
      <a:lvl7pPr marL="11340114" algn="l" defTabSz="3780038" rtl="0" eaLnBrk="1" latinLnBrk="0" hangingPunct="1">
        <a:defRPr sz="7441" kern="1200">
          <a:solidFill>
            <a:schemeClr val="tx1"/>
          </a:solidFill>
          <a:latin typeface="+mn-lt"/>
          <a:ea typeface="+mn-ea"/>
          <a:cs typeface="+mn-cs"/>
        </a:defRPr>
      </a:lvl7pPr>
      <a:lvl8pPr marL="13230134" algn="l" defTabSz="3780038" rtl="0" eaLnBrk="1" latinLnBrk="0" hangingPunct="1">
        <a:defRPr sz="7441" kern="1200">
          <a:solidFill>
            <a:schemeClr val="tx1"/>
          </a:solidFill>
          <a:latin typeface="+mn-lt"/>
          <a:ea typeface="+mn-ea"/>
          <a:cs typeface="+mn-cs"/>
        </a:defRPr>
      </a:lvl8pPr>
      <a:lvl9pPr marL="15120153" algn="l" defTabSz="3780038" rtl="0" eaLnBrk="1" latinLnBrk="0" hangingPunct="1">
        <a:defRPr sz="7441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chart" Target="../charts/chart3.xml"/><Relationship Id="rId3" Type="http://schemas.openxmlformats.org/officeDocument/2006/relationships/chart" Target="../charts/chart1.xml"/><Relationship Id="rId7" Type="http://schemas.openxmlformats.org/officeDocument/2006/relationships/image" Target="../media/image6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g"/><Relationship Id="rId5" Type="http://schemas.openxmlformats.org/officeDocument/2006/relationships/image" Target="../media/image4.png"/><Relationship Id="rId4" Type="http://schemas.openxmlformats.org/officeDocument/2006/relationships/chart" Target="../charts/char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>
            <a:spLocks noChangeArrowheads="1"/>
          </p:cNvSpPr>
          <p:nvPr/>
        </p:nvSpPr>
        <p:spPr bwMode="auto">
          <a:xfrm>
            <a:off x="420391" y="7546296"/>
            <a:ext cx="12267124" cy="9709501"/>
          </a:xfrm>
          <a:prstGeom prst="rect">
            <a:avLst/>
          </a:prstGeom>
          <a:solidFill>
            <a:schemeClr val="bg1">
              <a:lumMod val="65000"/>
              <a:alpha val="20000"/>
            </a:schemeClr>
          </a:solidFill>
          <a:ln w="12700">
            <a:solidFill>
              <a:srgbClr val="862564"/>
            </a:solidFill>
          </a:ln>
          <a:effectLst/>
          <a:extLst/>
        </p:spPr>
        <p:txBody>
          <a:bodyPr lIns="438087" tIns="438087" rIns="438087" bIns="438087"/>
          <a:lstStyle/>
          <a:p>
            <a:pPr defTabSz="1110716" eaLnBrk="0" hangingPunct="0">
              <a:spcBef>
                <a:spcPct val="50000"/>
              </a:spcBef>
            </a:pPr>
            <a:r>
              <a:rPr lang="en-US" sz="6416" b="1" cap="all" dirty="0" smtClean="0">
                <a:solidFill>
                  <a:srgbClr val="862564"/>
                </a:solidFill>
              </a:rPr>
              <a:t>PURPOSE</a:t>
            </a:r>
            <a:endParaRPr lang="en-US" sz="6416" b="1" cap="all" dirty="0">
              <a:solidFill>
                <a:srgbClr val="862564"/>
              </a:solidFill>
            </a:endParaRPr>
          </a:p>
          <a:p>
            <a:pPr defTabSz="952097" eaLnBrk="0" hangingPunct="0">
              <a:spcBef>
                <a:spcPct val="50000"/>
              </a:spcBef>
            </a:pPr>
            <a:r>
              <a:rPr lang="en-US" sz="4000" dirty="0" smtClean="0">
                <a:solidFill>
                  <a:srgbClr val="00315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Piperaquine </a:t>
            </a:r>
            <a:r>
              <a:rPr lang="en-US" sz="4000" dirty="0">
                <a:solidFill>
                  <a:srgbClr val="00315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(PQ) is a highly protein-bound </a:t>
            </a:r>
            <a:r>
              <a:rPr lang="en-US" sz="4000" dirty="0" smtClean="0">
                <a:solidFill>
                  <a:srgbClr val="00315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drug commonly combined with dihydroartemisinin for the treatment and prevention of malaria. Variation </a:t>
            </a:r>
            <a:r>
              <a:rPr lang="en-US" sz="4000" dirty="0">
                <a:solidFill>
                  <a:srgbClr val="00315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 plasma protein contents during pregnancy and infancy may affect the pharmacokinetic exposure of unbound </a:t>
            </a:r>
            <a:r>
              <a:rPr lang="en-US" sz="4000" dirty="0" smtClean="0">
                <a:solidFill>
                  <a:srgbClr val="00315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drug, </a:t>
            </a:r>
            <a:r>
              <a:rPr lang="en-US" sz="4000" dirty="0">
                <a:solidFill>
                  <a:srgbClr val="00315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leading to alteration of clinical outcomes. Previously we reported total PQ exposure </a:t>
            </a:r>
            <a:r>
              <a:rPr lang="en-US" sz="4000" dirty="0" smtClean="0">
                <a:solidFill>
                  <a:srgbClr val="00315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was 40</a:t>
            </a:r>
            <a:r>
              <a:rPr lang="en-US" sz="4000" dirty="0">
                <a:solidFill>
                  <a:srgbClr val="00315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% </a:t>
            </a:r>
            <a:r>
              <a:rPr lang="en-US" sz="4000" dirty="0" smtClean="0">
                <a:solidFill>
                  <a:srgbClr val="00315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lower in </a:t>
            </a:r>
            <a:r>
              <a:rPr lang="en-US" sz="4000" dirty="0">
                <a:solidFill>
                  <a:srgbClr val="00315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pregnant women and </a:t>
            </a:r>
            <a:r>
              <a:rPr lang="en-US" sz="4000" dirty="0" smtClean="0">
                <a:solidFill>
                  <a:srgbClr val="00315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children compared to non-pregnant adults, </a:t>
            </a:r>
            <a:r>
              <a:rPr lang="en-US" sz="4000" dirty="0">
                <a:solidFill>
                  <a:srgbClr val="00315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but unbound PQ exposure remains </a:t>
            </a:r>
            <a:r>
              <a:rPr lang="en-US" sz="4000" dirty="0" smtClean="0">
                <a:solidFill>
                  <a:srgbClr val="00315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unclear. Therefore</a:t>
            </a:r>
            <a:r>
              <a:rPr lang="en-US" sz="4000" dirty="0">
                <a:solidFill>
                  <a:srgbClr val="00315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we developed a LC/MS/MS method to determine unbound PQ exposure in </a:t>
            </a:r>
            <a:r>
              <a:rPr lang="en-US" sz="4000" dirty="0" smtClean="0">
                <a:solidFill>
                  <a:srgbClr val="00315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human plasma</a:t>
            </a:r>
            <a:r>
              <a:rPr lang="en-US" sz="4000" dirty="0">
                <a:solidFill>
                  <a:srgbClr val="00315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en-AU" sz="4000" dirty="0">
              <a:solidFill>
                <a:srgbClr val="003152"/>
              </a:solidFill>
              <a:latin typeface="Arial" charset="0"/>
            </a:endParaRPr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auto">
          <a:xfrm>
            <a:off x="37395164" y="7546297"/>
            <a:ext cx="12601200" cy="18027406"/>
          </a:xfrm>
          <a:prstGeom prst="rect">
            <a:avLst/>
          </a:prstGeom>
          <a:solidFill>
            <a:schemeClr val="bg1">
              <a:lumMod val="65000"/>
              <a:alpha val="20000"/>
            </a:schemeClr>
          </a:solidFill>
          <a:ln w="12700">
            <a:solidFill>
              <a:srgbClr val="862564"/>
            </a:solidFill>
            <a:miter lim="800000"/>
            <a:headEnd/>
            <a:tailEnd/>
          </a:ln>
          <a:effectLst/>
          <a:extLst/>
        </p:spPr>
        <p:txBody>
          <a:bodyPr lIns="438087" tIns="438087" rIns="438087" bIns="438087"/>
          <a:lstStyle/>
          <a:p>
            <a:pPr marL="571500" lvl="0" indent="-571500" defTabSz="1110716" eaLnBrk="0" hangingPunct="0"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lang="en-CA" sz="4000" b="1" dirty="0">
                <a:solidFill>
                  <a:srgbClr val="083F6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Application</a:t>
            </a:r>
            <a:r>
              <a:rPr lang="en-CA" sz="4000" dirty="0">
                <a:solidFill>
                  <a:srgbClr val="083F6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CA" sz="4000" dirty="0" smtClean="0">
                <a:solidFill>
                  <a:srgbClr val="083F6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 carried out a pilot analysis of clinical samples </a:t>
            </a:r>
            <a:r>
              <a:rPr lang="en-CA" sz="4000" dirty="0">
                <a:solidFill>
                  <a:srgbClr val="083F6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from </a:t>
            </a:r>
            <a:r>
              <a:rPr lang="en-CA" sz="4000" dirty="0" smtClean="0">
                <a:solidFill>
                  <a:srgbClr val="083F6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two pregnant woman.</a:t>
            </a:r>
            <a:r>
              <a:rPr lang="en-US" sz="4000" dirty="0">
                <a:solidFill>
                  <a:srgbClr val="083F6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When the method </a:t>
            </a:r>
            <a:r>
              <a:rPr lang="en-US" sz="4000" dirty="0" smtClean="0">
                <a:solidFill>
                  <a:srgbClr val="083F6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was applied </a:t>
            </a:r>
            <a:r>
              <a:rPr lang="en-US" sz="4000" dirty="0">
                <a:solidFill>
                  <a:srgbClr val="083F6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</a:t>
            </a:r>
            <a:r>
              <a:rPr lang="en-US" sz="4000" dirty="0" smtClean="0">
                <a:solidFill>
                  <a:srgbClr val="083F6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</a:t>
            </a:r>
            <a:r>
              <a:rPr lang="en-US" sz="4000" dirty="0">
                <a:solidFill>
                  <a:srgbClr val="083F6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1st subject, there was an interfering peak for PQ. We resolved it after mobile phase B was modified to methanol-acetonitrile (4:1) with 0.1%TFA. </a:t>
            </a:r>
            <a:r>
              <a:rPr lang="en-CA" sz="4000" dirty="0">
                <a:solidFill>
                  <a:srgbClr val="083F6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lang="en-US" sz="4000" dirty="0" smtClean="0">
                <a:solidFill>
                  <a:srgbClr val="083F6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 </a:t>
            </a:r>
            <a:r>
              <a:rPr lang="en-US" sz="4000" dirty="0">
                <a:solidFill>
                  <a:srgbClr val="083F6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concentration-time profile of unbound and total PQ from a pregnant woman </a:t>
            </a:r>
            <a:r>
              <a:rPr lang="en-US" sz="4000" dirty="0" smtClean="0">
                <a:solidFill>
                  <a:srgbClr val="083F6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 </a:t>
            </a:r>
            <a:r>
              <a:rPr lang="en-US" sz="4000" dirty="0">
                <a:solidFill>
                  <a:srgbClr val="083F6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shown in </a:t>
            </a:r>
            <a:r>
              <a:rPr lang="en-US" sz="4000" dirty="0" smtClean="0">
                <a:solidFill>
                  <a:srgbClr val="083F6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Fig. </a:t>
            </a:r>
            <a:r>
              <a:rPr lang="en-US" sz="4000" dirty="0">
                <a:solidFill>
                  <a:srgbClr val="083F6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3. The unbound PQ ranged from 0.19 -0.39% of the total PQ </a:t>
            </a:r>
            <a:r>
              <a:rPr lang="en-US" sz="4000" dirty="0" smtClean="0">
                <a:solidFill>
                  <a:srgbClr val="083F6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concentration. </a:t>
            </a:r>
            <a:r>
              <a:rPr lang="en-CA" sz="4000" dirty="0" smtClean="0">
                <a:solidFill>
                  <a:srgbClr val="083F6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endParaRPr lang="en-AU" sz="4000" i="1" dirty="0">
              <a:solidFill>
                <a:srgbClr val="00315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defTabSz="1110716" eaLnBrk="0" hangingPunct="0">
              <a:spcBef>
                <a:spcPct val="50000"/>
              </a:spcBef>
            </a:pPr>
            <a:endParaRPr lang="en-US" sz="6416" b="1" cap="all" dirty="0" smtClean="0">
              <a:solidFill>
                <a:srgbClr val="862564"/>
              </a:solidFill>
            </a:endParaRPr>
          </a:p>
          <a:p>
            <a:pPr defTabSz="1110716" eaLnBrk="0" hangingPunct="0">
              <a:spcBef>
                <a:spcPct val="50000"/>
              </a:spcBef>
            </a:pPr>
            <a:endParaRPr lang="en-US" sz="6416" b="1" cap="all" dirty="0">
              <a:solidFill>
                <a:srgbClr val="862564"/>
              </a:solidFill>
            </a:endParaRPr>
          </a:p>
          <a:p>
            <a:pPr defTabSz="1110716" eaLnBrk="0" hangingPunct="0">
              <a:spcBef>
                <a:spcPct val="50000"/>
              </a:spcBef>
            </a:pPr>
            <a:endParaRPr lang="en-US" sz="6416" b="1" cap="all" dirty="0" smtClean="0">
              <a:solidFill>
                <a:srgbClr val="862564"/>
              </a:solidFill>
            </a:endParaRPr>
          </a:p>
          <a:p>
            <a:pPr defTabSz="1110716" eaLnBrk="0" hangingPunct="0">
              <a:spcBef>
                <a:spcPct val="50000"/>
              </a:spcBef>
            </a:pPr>
            <a:endParaRPr lang="en-US" sz="6416" b="1" cap="all" dirty="0">
              <a:solidFill>
                <a:srgbClr val="862564"/>
              </a:solidFill>
            </a:endParaRPr>
          </a:p>
          <a:p>
            <a:pPr defTabSz="1110716" eaLnBrk="0" hangingPunct="0">
              <a:spcBef>
                <a:spcPct val="50000"/>
              </a:spcBef>
            </a:pPr>
            <a:r>
              <a:rPr lang="en-US" sz="6416" b="1" cap="all" dirty="0" smtClean="0">
                <a:solidFill>
                  <a:srgbClr val="862564"/>
                </a:solidFill>
              </a:rPr>
              <a:t>Conclusion(S)</a:t>
            </a:r>
            <a:endParaRPr lang="en-US" sz="6416" b="1" cap="all" dirty="0">
              <a:solidFill>
                <a:srgbClr val="862564"/>
              </a:solidFill>
            </a:endParaRPr>
          </a:p>
          <a:p>
            <a:pPr lvl="0" defTabSz="952097">
              <a:spcBef>
                <a:spcPct val="50000"/>
              </a:spcBef>
            </a:pPr>
            <a:r>
              <a:rPr lang="en-US" sz="4000" dirty="0">
                <a:solidFill>
                  <a:srgbClr val="083F6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sensitive LC-MS/MS method was developed for quantification of unbound PQ in human plasma with an LLOQ at </a:t>
            </a:r>
            <a:r>
              <a:rPr lang="en-US" sz="4000" dirty="0" smtClean="0">
                <a:solidFill>
                  <a:srgbClr val="083F6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0.02 ng/</a:t>
            </a:r>
            <a:r>
              <a:rPr lang="en-US" sz="4000" dirty="0" err="1" smtClean="0">
                <a:solidFill>
                  <a:srgbClr val="083F6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mL</a:t>
            </a:r>
            <a:r>
              <a:rPr lang="en-US" sz="4000" dirty="0" err="1">
                <a:solidFill>
                  <a:srgbClr val="083F6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en-US" sz="4000" dirty="0">
                <a:solidFill>
                  <a:srgbClr val="083F6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To our best knowledge, this is the most sensitive method for </a:t>
            </a:r>
            <a:r>
              <a:rPr lang="en-US" sz="4000" dirty="0" smtClean="0">
                <a:solidFill>
                  <a:srgbClr val="083F6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PQ quantitation</a:t>
            </a:r>
            <a:r>
              <a:rPr lang="en-US" sz="4000" dirty="0">
                <a:solidFill>
                  <a:srgbClr val="083F6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Application to a </a:t>
            </a:r>
            <a:r>
              <a:rPr lang="en-US" sz="4000" dirty="0" smtClean="0">
                <a:solidFill>
                  <a:srgbClr val="083F6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clinical pharmacokinetic </a:t>
            </a:r>
            <a:r>
              <a:rPr lang="en-US" sz="4000" dirty="0">
                <a:solidFill>
                  <a:srgbClr val="083F6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study is ongoing.</a:t>
            </a:r>
          </a:p>
          <a:p>
            <a:pPr defTabSz="1110716"/>
            <a:endParaRPr lang="en-US" sz="4658" b="1" dirty="0">
              <a:solidFill>
                <a:srgbClr val="003152"/>
              </a:solidFill>
              <a:cs typeface="Arial" charset="0"/>
            </a:endParaRPr>
          </a:p>
          <a:p>
            <a:pPr defTabSz="1110716"/>
            <a:endParaRPr lang="en-US" sz="4658" b="1" dirty="0">
              <a:solidFill>
                <a:srgbClr val="003152"/>
              </a:solidFill>
              <a:cs typeface="Arial" charset="0"/>
            </a:endParaRPr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auto">
          <a:xfrm>
            <a:off x="12712213" y="7546297"/>
            <a:ext cx="24658254" cy="24759966"/>
          </a:xfrm>
          <a:prstGeom prst="rect">
            <a:avLst/>
          </a:prstGeom>
          <a:solidFill>
            <a:schemeClr val="bg1">
              <a:lumMod val="65000"/>
              <a:alpha val="20000"/>
            </a:schemeClr>
          </a:solidFill>
          <a:ln w="12700">
            <a:solidFill>
              <a:srgbClr val="862564"/>
            </a:solidFill>
            <a:miter lim="800000"/>
            <a:headEnd/>
            <a:tailEnd/>
          </a:ln>
          <a:effectLst/>
          <a:extLst/>
        </p:spPr>
        <p:txBody>
          <a:bodyPr lIns="438087" tIns="438087" rIns="438087" bIns="438087" numCol="1" spcCol="720685"/>
          <a:lstStyle/>
          <a:p>
            <a:pPr defTabSz="1110716" eaLnBrk="0" hangingPunct="0">
              <a:spcBef>
                <a:spcPct val="50000"/>
              </a:spcBef>
            </a:pPr>
            <a:r>
              <a:rPr lang="en-US" sz="6416" b="1" cap="all" dirty="0" smtClean="0">
                <a:solidFill>
                  <a:srgbClr val="862564"/>
                </a:solidFill>
              </a:rPr>
              <a:t>Result(S)</a:t>
            </a:r>
            <a:endParaRPr lang="en-AU" sz="1867" dirty="0">
              <a:solidFill>
                <a:srgbClr val="862564"/>
              </a:solidFill>
              <a:latin typeface="+mj-lt"/>
            </a:endParaRPr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auto">
          <a:xfrm>
            <a:off x="420390" y="20659673"/>
            <a:ext cx="12267125" cy="11646590"/>
          </a:xfrm>
          <a:prstGeom prst="rect">
            <a:avLst/>
          </a:prstGeom>
          <a:solidFill>
            <a:schemeClr val="bg1">
              <a:lumMod val="65000"/>
              <a:alpha val="20000"/>
            </a:schemeClr>
          </a:solidFill>
          <a:ln w="12700">
            <a:solidFill>
              <a:srgbClr val="862564"/>
            </a:solidFill>
          </a:ln>
          <a:effectLst/>
          <a:extLst/>
        </p:spPr>
        <p:txBody>
          <a:bodyPr lIns="438087" tIns="438087" rIns="438087" bIns="438087"/>
          <a:lstStyle/>
          <a:p>
            <a:pPr marL="465441" indent="-465441" defTabSz="1110716" eaLnBrk="0" hangingPunct="0">
              <a:spcBef>
                <a:spcPct val="50000"/>
              </a:spcBef>
            </a:pPr>
            <a:r>
              <a:rPr lang="en-US" sz="6416" b="1" cap="all" dirty="0" smtClean="0">
                <a:solidFill>
                  <a:srgbClr val="862564"/>
                </a:solidFill>
              </a:rPr>
              <a:t>Method(S)</a:t>
            </a:r>
            <a:endParaRPr lang="en-US" sz="6416" b="1" cap="all" dirty="0">
              <a:solidFill>
                <a:srgbClr val="862564"/>
              </a:solidFill>
            </a:endParaRPr>
          </a:p>
          <a:p>
            <a:pPr defTabSz="952097" eaLnBrk="0" hangingPunct="0">
              <a:buSzPct val="60000"/>
            </a:pPr>
            <a:r>
              <a:rPr lang="en-US" sz="4000" b="1" dirty="0" smtClean="0">
                <a:solidFill>
                  <a:srgbClr val="083F6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Ultrafiltration</a:t>
            </a:r>
            <a:r>
              <a:rPr lang="en-US" sz="4000" dirty="0">
                <a:solidFill>
                  <a:srgbClr val="083F6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4000" dirty="0" err="1" smtClean="0">
                <a:solidFill>
                  <a:srgbClr val="083F6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Microcon</a:t>
            </a:r>
            <a:r>
              <a:rPr lang="en-US" sz="4000" dirty="0" smtClean="0">
                <a:solidFill>
                  <a:srgbClr val="083F6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83F6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Ultracel</a:t>
            </a:r>
            <a:r>
              <a:rPr lang="en-US" sz="4000" dirty="0" smtClean="0">
                <a:solidFill>
                  <a:srgbClr val="083F6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® centrifugal </a:t>
            </a:r>
            <a:r>
              <a:rPr lang="en-US" sz="4000" dirty="0">
                <a:solidFill>
                  <a:srgbClr val="083F6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filters </a:t>
            </a:r>
            <a:r>
              <a:rPr lang="en-US" sz="4000" dirty="0" smtClean="0">
                <a:solidFill>
                  <a:srgbClr val="083F6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(10k </a:t>
            </a:r>
            <a:r>
              <a:rPr lang="en-US" sz="4000" dirty="0">
                <a:solidFill>
                  <a:srgbClr val="083F6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NMWL) </a:t>
            </a:r>
            <a:r>
              <a:rPr lang="en-US" sz="4000" dirty="0" smtClean="0">
                <a:solidFill>
                  <a:srgbClr val="083F6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were </a:t>
            </a:r>
            <a:r>
              <a:rPr lang="en-US" sz="4000" dirty="0">
                <a:solidFill>
                  <a:srgbClr val="083F6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used to remove </a:t>
            </a:r>
            <a:r>
              <a:rPr lang="en-US" sz="4000" dirty="0" smtClean="0">
                <a:solidFill>
                  <a:srgbClr val="083F6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protein- bound drug. Plasma (100µL) was added to the </a:t>
            </a:r>
            <a:r>
              <a:rPr lang="en-US" sz="4000" dirty="0" err="1" smtClean="0">
                <a:solidFill>
                  <a:srgbClr val="083F6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benzalkonium</a:t>
            </a:r>
            <a:r>
              <a:rPr lang="en-US" sz="4000" dirty="0" smtClean="0">
                <a:solidFill>
                  <a:srgbClr val="083F6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chloride (BAK) treated filter cup and centrifuged at 13,400 </a:t>
            </a:r>
            <a:r>
              <a:rPr lang="en-US" sz="4000" dirty="0" err="1" smtClean="0">
                <a:solidFill>
                  <a:srgbClr val="083F6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rcf</a:t>
            </a:r>
            <a:r>
              <a:rPr lang="en-US" sz="4000" dirty="0" smtClean="0">
                <a:solidFill>
                  <a:srgbClr val="083F6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at 37 ºC for 9 min. The filtrate was mixed with ½ volume of PQ-d</a:t>
            </a:r>
            <a:r>
              <a:rPr lang="en-US" sz="4000" baseline="-25000" dirty="0" smtClean="0">
                <a:solidFill>
                  <a:srgbClr val="083F6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  <a:r>
              <a:rPr lang="en-US" sz="4000" dirty="0" smtClean="0">
                <a:solidFill>
                  <a:srgbClr val="083F6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(IS). </a:t>
            </a:r>
          </a:p>
          <a:p>
            <a:pPr defTabSz="952097" eaLnBrk="0" hangingPunct="0">
              <a:buSzPct val="60000"/>
            </a:pPr>
            <a:r>
              <a:rPr lang="en-US" sz="4000" b="1" dirty="0" smtClean="0">
                <a:solidFill>
                  <a:srgbClr val="083F6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LC-MS/MS system</a:t>
            </a:r>
            <a:r>
              <a:rPr lang="en-US" sz="4000" dirty="0" smtClean="0">
                <a:solidFill>
                  <a:srgbClr val="083F6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A </a:t>
            </a:r>
            <a:r>
              <a:rPr lang="en-US" sz="4000" dirty="0" err="1">
                <a:solidFill>
                  <a:srgbClr val="083F6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Sciex</a:t>
            </a:r>
            <a:r>
              <a:rPr lang="en-US" sz="4000" dirty="0">
                <a:solidFill>
                  <a:srgbClr val="083F6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83F6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TripleQuad</a:t>
            </a:r>
            <a:r>
              <a:rPr lang="en-US" sz="4000" dirty="0" smtClean="0">
                <a:solidFill>
                  <a:srgbClr val="083F6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>
                <a:solidFill>
                  <a:srgbClr val="083F6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6500+ Tandem Mass Spectrometer coupled with a Water UPLC (I Class) system was </a:t>
            </a:r>
            <a:r>
              <a:rPr lang="en-US" sz="4000" dirty="0" smtClean="0">
                <a:solidFill>
                  <a:srgbClr val="083F6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used (Fig 1). </a:t>
            </a:r>
            <a:endParaRPr lang="en-CA" sz="3200" dirty="0">
              <a:solidFill>
                <a:srgbClr val="083F6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Rectangle 9"/>
          <p:cNvSpPr>
            <a:spLocks noChangeArrowheads="1"/>
          </p:cNvSpPr>
          <p:nvPr/>
        </p:nvSpPr>
        <p:spPr bwMode="auto">
          <a:xfrm>
            <a:off x="37395164" y="25613830"/>
            <a:ext cx="12601200" cy="3646970"/>
          </a:xfrm>
          <a:prstGeom prst="rect">
            <a:avLst/>
          </a:prstGeom>
          <a:solidFill>
            <a:schemeClr val="bg1">
              <a:lumMod val="65000"/>
              <a:alpha val="20000"/>
            </a:schemeClr>
          </a:solidFill>
          <a:ln w="12700">
            <a:solidFill>
              <a:srgbClr val="862564"/>
            </a:solidFill>
            <a:miter lim="800000"/>
            <a:headEnd/>
            <a:tailEnd/>
          </a:ln>
          <a:effectLst/>
          <a:extLst/>
        </p:spPr>
        <p:txBody>
          <a:bodyPr lIns="438087" tIns="438087" rIns="438087" bIns="438087"/>
          <a:lstStyle/>
          <a:p>
            <a:pPr defTabSz="1110716" eaLnBrk="0" hangingPunct="0">
              <a:spcBef>
                <a:spcPct val="50000"/>
              </a:spcBef>
            </a:pPr>
            <a:r>
              <a:rPr lang="en-GB" sz="6416" b="1" cap="all" dirty="0" smtClean="0">
                <a:solidFill>
                  <a:srgbClr val="862564"/>
                </a:solidFill>
              </a:rPr>
              <a:t>FUNDING/acknowledgment </a:t>
            </a:r>
            <a:endParaRPr lang="en-GB" sz="6416" b="1" cap="all" dirty="0">
              <a:solidFill>
                <a:srgbClr val="862564"/>
              </a:solidFill>
            </a:endParaRPr>
          </a:p>
          <a:p>
            <a:pPr defTabSz="1110716" eaLnBrk="0" hangingPunct="0">
              <a:spcBef>
                <a:spcPct val="50000"/>
              </a:spcBef>
            </a:pPr>
            <a:r>
              <a:rPr lang="en-US" sz="4000" dirty="0" smtClean="0">
                <a:solidFill>
                  <a:srgbClr val="083F6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This </a:t>
            </a:r>
            <a:r>
              <a:rPr lang="en-US" sz="4000" dirty="0">
                <a:solidFill>
                  <a:srgbClr val="083F6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work </a:t>
            </a:r>
            <a:r>
              <a:rPr lang="en-US" sz="4000" dirty="0" smtClean="0">
                <a:solidFill>
                  <a:srgbClr val="083F6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was supported by NIAID (# R01AI117001 and 4P01HD059454-09)</a:t>
            </a:r>
            <a:r>
              <a:rPr lang="en-CA" sz="4000" dirty="0" smtClean="0">
                <a:solidFill>
                  <a:srgbClr val="083F6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CA" sz="4000" smtClean="0">
                <a:solidFill>
                  <a:srgbClr val="083F6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 thank </a:t>
            </a:r>
            <a:r>
              <a:rPr lang="en-CA" sz="4000" dirty="0" smtClean="0">
                <a:solidFill>
                  <a:srgbClr val="083F6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Amelia Deitchman, David Gingrich and Florence Marzan.</a:t>
            </a:r>
            <a:endParaRPr lang="en-CA" sz="4000" dirty="0">
              <a:solidFill>
                <a:srgbClr val="083F6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Text Box 10"/>
          <p:cNvSpPr txBox="1">
            <a:spLocks noChangeArrowheads="1"/>
          </p:cNvSpPr>
          <p:nvPr/>
        </p:nvSpPr>
        <p:spPr bwMode="auto">
          <a:xfrm>
            <a:off x="420390" y="17255798"/>
            <a:ext cx="12267125" cy="3403875"/>
          </a:xfrm>
          <a:prstGeom prst="rect">
            <a:avLst/>
          </a:prstGeom>
          <a:solidFill>
            <a:schemeClr val="bg1">
              <a:lumMod val="65000"/>
              <a:alpha val="20000"/>
            </a:schemeClr>
          </a:solidFill>
          <a:ln w="12700">
            <a:solidFill>
              <a:srgbClr val="862564"/>
            </a:solidFill>
            <a:miter lim="800000"/>
            <a:headEnd/>
            <a:tailEnd/>
          </a:ln>
          <a:effectLst/>
          <a:extLst/>
        </p:spPr>
        <p:txBody>
          <a:bodyPr lIns="438087" tIns="438087" rIns="438087" bIns="438087"/>
          <a:lstStyle>
            <a:lvl1pPr defTabSz="192088" eaLnBrk="0" hangingPunct="0">
              <a:defRPr sz="5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742950" indent="-285750" defTabSz="192088" eaLnBrk="0" hangingPunct="0">
              <a:defRPr sz="5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192088" eaLnBrk="0" hangingPunct="0">
              <a:defRPr sz="5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192088" eaLnBrk="0" hangingPunct="0">
              <a:defRPr sz="5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192088" eaLnBrk="0" hangingPunct="0">
              <a:defRPr sz="5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defTabSz="192088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defTabSz="192088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defTabSz="192088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defTabSz="192088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GB" sz="6416" b="1" cap="all" dirty="0" smtClean="0">
                <a:solidFill>
                  <a:srgbClr val="862564"/>
                </a:solidFill>
                <a:latin typeface="+mn-lt"/>
              </a:rPr>
              <a:t>OBJECTIVE(S)</a:t>
            </a:r>
            <a:endParaRPr lang="en-GB" sz="6416" b="1" cap="all" dirty="0">
              <a:solidFill>
                <a:srgbClr val="862564"/>
              </a:solidFill>
              <a:latin typeface="+mn-lt"/>
            </a:endParaRPr>
          </a:p>
          <a:p>
            <a:pPr>
              <a:spcBef>
                <a:spcPct val="20000"/>
              </a:spcBef>
            </a:pPr>
            <a:r>
              <a:rPr lang="en-AU" sz="4000" dirty="0" smtClean="0">
                <a:solidFill>
                  <a:srgbClr val="083F6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develop a sensitive method for quantitation of unbound PQ in human plasma with a lower limit of quantification (LLOQ) of ≤50 </a:t>
            </a:r>
            <a:r>
              <a:rPr lang="en-AU" sz="4000" dirty="0" err="1" smtClean="0">
                <a:solidFill>
                  <a:srgbClr val="083F6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pg</a:t>
            </a:r>
            <a:r>
              <a:rPr lang="en-AU" sz="4000" dirty="0" smtClean="0">
                <a:solidFill>
                  <a:srgbClr val="083F6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/</a:t>
            </a:r>
            <a:r>
              <a:rPr lang="en-AU" sz="4000" dirty="0" err="1" smtClean="0">
                <a:solidFill>
                  <a:srgbClr val="083F6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mL.</a:t>
            </a:r>
            <a:r>
              <a:rPr lang="en-AU" sz="4000" dirty="0" smtClean="0">
                <a:solidFill>
                  <a:srgbClr val="00315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AU" sz="4000" dirty="0">
              <a:solidFill>
                <a:srgbClr val="00315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" name="Text Box 14"/>
          <p:cNvSpPr txBox="1">
            <a:spLocks noChangeArrowheads="1"/>
          </p:cNvSpPr>
          <p:nvPr/>
        </p:nvSpPr>
        <p:spPr bwMode="auto">
          <a:xfrm>
            <a:off x="13166811" y="9553960"/>
            <a:ext cx="12108075" cy="16709409"/>
          </a:xfrm>
          <a:prstGeom prst="rect">
            <a:avLst/>
          </a:prstGeom>
          <a:noFill/>
          <a:ln w="9525">
            <a:solidFill>
              <a:srgbClr val="083F64"/>
            </a:solidFill>
            <a:miter lim="800000"/>
            <a:headEnd/>
            <a:tailEnd/>
          </a:ln>
          <a:effectLst/>
          <a:extLst/>
        </p:spPr>
        <p:txBody>
          <a:bodyPr wrap="square" lIns="377994" tIns="55644" rIns="377994" bIns="55644">
            <a:noAutofit/>
          </a:bodyPr>
          <a:lstStyle>
            <a:lvl1pPr defTabSz="166688" eaLnBrk="0" hangingPunct="0">
              <a:defRPr sz="5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742950" indent="-285750" defTabSz="166688" eaLnBrk="0" hangingPunct="0">
              <a:defRPr sz="5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166688" eaLnBrk="0" hangingPunct="0">
              <a:defRPr sz="5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166688" eaLnBrk="0" hangingPunct="0">
              <a:defRPr sz="5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166688" eaLnBrk="0" hangingPunct="0">
              <a:defRPr sz="5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defTabSz="166688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defTabSz="166688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defTabSz="166688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defTabSz="166688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lvl="0" defTabSz="952097">
              <a:spcBef>
                <a:spcPct val="50000"/>
              </a:spcBef>
            </a:pPr>
            <a:r>
              <a:rPr lang="en-CA" sz="4000" b="1" dirty="0" smtClean="0">
                <a:solidFill>
                  <a:srgbClr val="083F6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MS/MS optimization</a:t>
            </a:r>
            <a:r>
              <a:rPr lang="en-CA" sz="4000" dirty="0" smtClean="0">
                <a:solidFill>
                  <a:srgbClr val="083F6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APCI</a:t>
            </a:r>
            <a:r>
              <a:rPr lang="en-CA" sz="4000" baseline="30000" dirty="0" smtClean="0">
                <a:solidFill>
                  <a:srgbClr val="083F6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+</a:t>
            </a:r>
            <a:r>
              <a:rPr lang="en-CA" sz="4000" dirty="0" smtClean="0">
                <a:solidFill>
                  <a:srgbClr val="083F6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was used to minimize matrix effect</a:t>
            </a:r>
            <a:r>
              <a:rPr lang="en-CA" sz="4000" dirty="0">
                <a:solidFill>
                  <a:srgbClr val="083F6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CA" sz="4000" dirty="0" smtClean="0">
                <a:solidFill>
                  <a:srgbClr val="083F6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that was significant when ESI</a:t>
            </a:r>
            <a:r>
              <a:rPr lang="en-CA" sz="4000" baseline="30000" dirty="0" smtClean="0">
                <a:solidFill>
                  <a:srgbClr val="083F6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+</a:t>
            </a:r>
            <a:r>
              <a:rPr lang="en-CA" sz="4000" dirty="0" smtClean="0">
                <a:solidFill>
                  <a:srgbClr val="083F6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was used.</a:t>
            </a:r>
            <a:endParaRPr lang="en-CA" sz="4000" dirty="0">
              <a:solidFill>
                <a:srgbClr val="083F6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lvl="0" indent="-457200" defTabSz="952097">
              <a:spcBef>
                <a:spcPct val="50000"/>
              </a:spcBef>
              <a:buFont typeface="Arial" panose="020B0604020202020204" pitchFamily="34" charset="0"/>
              <a:buChar char="•"/>
            </a:pPr>
            <a:endParaRPr lang="en-CA" sz="3600" dirty="0" smtClean="0">
              <a:solidFill>
                <a:srgbClr val="083F64"/>
              </a:solidFill>
              <a:latin typeface="Calibri Light" panose="020F0302020204030204"/>
            </a:endParaRPr>
          </a:p>
          <a:p>
            <a:pPr marL="457200" lvl="0" indent="-457200" defTabSz="952097">
              <a:spcBef>
                <a:spcPct val="50000"/>
              </a:spcBef>
              <a:buFont typeface="Arial" panose="020B0604020202020204" pitchFamily="34" charset="0"/>
              <a:buChar char="•"/>
            </a:pPr>
            <a:endParaRPr lang="en-CA" sz="3600" dirty="0">
              <a:solidFill>
                <a:srgbClr val="083F64"/>
              </a:solidFill>
              <a:latin typeface="Calibri Light" panose="020F0302020204030204"/>
            </a:endParaRPr>
          </a:p>
          <a:p>
            <a:pPr marL="457200" lvl="0" indent="-457200" defTabSz="952097">
              <a:spcBef>
                <a:spcPct val="50000"/>
              </a:spcBef>
              <a:buFont typeface="Arial" panose="020B0604020202020204" pitchFamily="34" charset="0"/>
              <a:buChar char="•"/>
            </a:pPr>
            <a:endParaRPr lang="en-CA" sz="3600" dirty="0" smtClean="0">
              <a:solidFill>
                <a:srgbClr val="083F64"/>
              </a:solidFill>
              <a:latin typeface="Calibri Light" panose="020F0302020204030204"/>
            </a:endParaRPr>
          </a:p>
          <a:p>
            <a:pPr marL="457200" lvl="0" indent="-457200" defTabSz="952097">
              <a:spcBef>
                <a:spcPct val="50000"/>
              </a:spcBef>
              <a:buFont typeface="Arial" panose="020B0604020202020204" pitchFamily="34" charset="0"/>
              <a:buChar char="•"/>
            </a:pPr>
            <a:endParaRPr lang="en-CA" sz="3600" dirty="0" smtClean="0">
              <a:solidFill>
                <a:srgbClr val="083F64"/>
              </a:solidFill>
              <a:latin typeface="Calibri Light" panose="020F0302020204030204"/>
            </a:endParaRPr>
          </a:p>
          <a:p>
            <a:pPr lvl="0" defTabSz="952097">
              <a:spcBef>
                <a:spcPct val="50000"/>
              </a:spcBef>
            </a:pPr>
            <a:r>
              <a:rPr lang="en-CA" sz="3000" dirty="0" smtClean="0">
                <a:solidFill>
                  <a:srgbClr val="083F6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Note: T, source temperature, CUR, curtain gas, NC, nebulizer current, Gas 1, ion source gas, CAD, collision-assisted dissociation. DP, </a:t>
            </a:r>
            <a:r>
              <a:rPr lang="en-CA" sz="3000" dirty="0" err="1" smtClean="0">
                <a:solidFill>
                  <a:srgbClr val="083F6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declustering</a:t>
            </a:r>
            <a:r>
              <a:rPr lang="en-CA" sz="3000" dirty="0" smtClean="0">
                <a:solidFill>
                  <a:srgbClr val="083F6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potential, EP, entrance potential, CE, collision energy, CXP, collision cell exit potential.</a:t>
            </a:r>
          </a:p>
          <a:p>
            <a:pPr lvl="0" defTabSz="952097">
              <a:spcBef>
                <a:spcPct val="50000"/>
              </a:spcBef>
            </a:pPr>
            <a:r>
              <a:rPr lang="en-CA" sz="4000" b="1" dirty="0" smtClean="0">
                <a:solidFill>
                  <a:srgbClr val="083F6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LC optimization</a:t>
            </a:r>
            <a:r>
              <a:rPr lang="en-CA" sz="4000" dirty="0" smtClean="0">
                <a:solidFill>
                  <a:srgbClr val="083F6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PFP (30x2.1mm, 1.7µm, Waters Corp) was used for separation, which retained PQ better than PFP(50x2.1mm, 1.9µm, Agilent Tech). The mobile phase A=20mM NH</a:t>
            </a:r>
            <a:r>
              <a:rPr lang="en-CA" sz="4000" baseline="-25000" dirty="0" smtClean="0">
                <a:solidFill>
                  <a:srgbClr val="083F6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en-CA" sz="4000" dirty="0" smtClean="0">
                <a:solidFill>
                  <a:srgbClr val="083F6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FA, 0.14%TFA, B=0.1%TFA in acetonitrile [later modified to methanol-acetonitrile(4;1, v/v)]. Flow rate 0.8mL/min.</a:t>
            </a:r>
          </a:p>
          <a:p>
            <a:pPr marL="457200" lvl="0" indent="-457200" defTabSz="952097">
              <a:spcBef>
                <a:spcPct val="50000"/>
              </a:spcBef>
              <a:buFont typeface="Arial" panose="020B0604020202020204" pitchFamily="34" charset="0"/>
              <a:buChar char="•"/>
            </a:pPr>
            <a:endParaRPr lang="en-CA" sz="4000" dirty="0">
              <a:solidFill>
                <a:srgbClr val="083F6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lvl="0" indent="-457200" defTabSz="952097">
              <a:spcBef>
                <a:spcPct val="50000"/>
              </a:spcBef>
              <a:buFont typeface="Arial" panose="020B0604020202020204" pitchFamily="34" charset="0"/>
              <a:buChar char="•"/>
            </a:pPr>
            <a:endParaRPr lang="en-CA" sz="4000" dirty="0" smtClean="0">
              <a:solidFill>
                <a:srgbClr val="083F6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defTabSz="952097">
              <a:spcBef>
                <a:spcPct val="50000"/>
              </a:spcBef>
            </a:pPr>
            <a:endParaRPr lang="en-CA" sz="4000" dirty="0" smtClean="0">
              <a:solidFill>
                <a:srgbClr val="083F6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lvl="0" indent="-457200" defTabSz="952097"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lang="en-CA" sz="4000" dirty="0" smtClean="0">
                <a:solidFill>
                  <a:srgbClr val="083F6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With the gradient program (Table 2), the retention times for PQ and the IS (PQ-d</a:t>
            </a:r>
            <a:r>
              <a:rPr lang="en-CA" sz="4000" baseline="-25000" dirty="0" smtClean="0">
                <a:solidFill>
                  <a:srgbClr val="083F6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  <a:r>
              <a:rPr lang="en-CA" sz="4000" dirty="0" smtClean="0">
                <a:solidFill>
                  <a:srgbClr val="083F6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are both </a:t>
            </a:r>
            <a:r>
              <a:rPr lang="en-CA" sz="4000" dirty="0" smtClean="0">
                <a:solidFill>
                  <a:srgbClr val="083F6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0.68min </a:t>
            </a:r>
            <a:r>
              <a:rPr lang="en-CA" sz="4000" dirty="0" smtClean="0">
                <a:solidFill>
                  <a:srgbClr val="083F6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(Fig.2). </a:t>
            </a:r>
            <a:endParaRPr lang="en-CA" sz="4000" dirty="0">
              <a:solidFill>
                <a:srgbClr val="083F6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" name="Text Box 14"/>
          <p:cNvSpPr txBox="1">
            <a:spLocks noChangeArrowheads="1"/>
          </p:cNvSpPr>
          <p:nvPr/>
        </p:nvSpPr>
        <p:spPr bwMode="auto">
          <a:xfrm>
            <a:off x="25729484" y="8150760"/>
            <a:ext cx="11371012" cy="18686870"/>
          </a:xfrm>
          <a:prstGeom prst="rect">
            <a:avLst/>
          </a:prstGeom>
          <a:noFill/>
          <a:ln w="9525">
            <a:solidFill>
              <a:srgbClr val="083F64"/>
            </a:solidFill>
            <a:miter lim="800000"/>
            <a:headEnd/>
            <a:tailEnd/>
          </a:ln>
          <a:effectLst/>
          <a:extLst/>
        </p:spPr>
        <p:txBody>
          <a:bodyPr wrap="square" lIns="377994" tIns="55644" rIns="377994" bIns="55644">
            <a:noAutofit/>
          </a:bodyPr>
          <a:lstStyle>
            <a:lvl1pPr defTabSz="166688" eaLnBrk="0" hangingPunct="0">
              <a:defRPr sz="5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742950" indent="-285750" defTabSz="166688" eaLnBrk="0" hangingPunct="0">
              <a:defRPr sz="5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166688" eaLnBrk="0" hangingPunct="0">
              <a:defRPr sz="5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166688" eaLnBrk="0" hangingPunct="0">
              <a:defRPr sz="5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166688" eaLnBrk="0" hangingPunct="0">
              <a:defRPr sz="5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defTabSz="166688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defTabSz="166688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defTabSz="166688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defTabSz="166688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lvl="0" defTabSz="952097">
              <a:spcBef>
                <a:spcPct val="50000"/>
              </a:spcBef>
            </a:pPr>
            <a:r>
              <a:rPr lang="en-CA" sz="4000" b="1" dirty="0" smtClean="0">
                <a:solidFill>
                  <a:srgbClr val="083F6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Ultrafiltration</a:t>
            </a:r>
            <a:r>
              <a:rPr lang="en-CA" sz="4000" dirty="0">
                <a:solidFill>
                  <a:srgbClr val="083F6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4000" dirty="0">
                <a:solidFill>
                  <a:srgbClr val="083F6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test for nonspecific binding on the ultrafiltration device, PQ was dissolved in 10% acetonitrile 0.5% formic acid and the solutions were directly filtered through the device. We observed 50% binding to the filter devices at 10 ng/mL PQ and 29% at 100 ng/mL PQ. However, following treatment of the filters with 5% </a:t>
            </a:r>
            <a:r>
              <a:rPr lang="en-US" sz="4000" dirty="0" smtClean="0">
                <a:solidFill>
                  <a:srgbClr val="083F6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BAK, </a:t>
            </a:r>
            <a:r>
              <a:rPr lang="en-US" sz="4000" dirty="0">
                <a:solidFill>
                  <a:srgbClr val="083F6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PQ was fully recovered from the </a:t>
            </a:r>
            <a:r>
              <a:rPr lang="en-US" sz="4000" dirty="0" smtClean="0">
                <a:solidFill>
                  <a:srgbClr val="083F6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ultrafiltration </a:t>
            </a:r>
            <a:r>
              <a:rPr lang="en-US" sz="4000" dirty="0">
                <a:solidFill>
                  <a:srgbClr val="083F6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US" sz="4000" dirty="0" smtClean="0">
                <a:solidFill>
                  <a:srgbClr val="083F6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Table 3)</a:t>
            </a:r>
            <a:r>
              <a:rPr lang="en-CA" sz="4000" dirty="0" smtClean="0">
                <a:solidFill>
                  <a:srgbClr val="083F6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457200" lvl="0" indent="-457200" defTabSz="952097">
              <a:spcBef>
                <a:spcPct val="50000"/>
              </a:spcBef>
              <a:buFont typeface="Arial" panose="020B0604020202020204" pitchFamily="34" charset="0"/>
              <a:buChar char="•"/>
            </a:pPr>
            <a:endParaRPr lang="en-CA" sz="2400" dirty="0" smtClean="0">
              <a:solidFill>
                <a:srgbClr val="083F64"/>
              </a:solidFill>
              <a:latin typeface="Calibri Light" panose="020F0302020204030204"/>
            </a:endParaRPr>
          </a:p>
          <a:p>
            <a:pPr marL="457200" lvl="0" indent="-457200" defTabSz="952097">
              <a:spcBef>
                <a:spcPct val="50000"/>
              </a:spcBef>
              <a:buFont typeface="Arial" panose="020B0604020202020204" pitchFamily="34" charset="0"/>
              <a:buChar char="•"/>
            </a:pPr>
            <a:endParaRPr lang="en-CA" sz="2400" dirty="0">
              <a:solidFill>
                <a:srgbClr val="083F64"/>
              </a:solidFill>
              <a:latin typeface="Calibri Light" panose="020F0302020204030204"/>
            </a:endParaRPr>
          </a:p>
          <a:p>
            <a:pPr lvl="0" defTabSz="952097">
              <a:spcBef>
                <a:spcPct val="50000"/>
              </a:spcBef>
            </a:pPr>
            <a:endParaRPr lang="en-CA" sz="2400" dirty="0" smtClean="0">
              <a:solidFill>
                <a:srgbClr val="083F64"/>
              </a:solidFill>
              <a:latin typeface="Calibri Light" panose="020F0302020204030204"/>
            </a:endParaRPr>
          </a:p>
          <a:p>
            <a:pPr marL="457200" lvl="0" indent="-457200" defTabSz="952097">
              <a:spcBef>
                <a:spcPct val="50000"/>
              </a:spcBef>
              <a:buFont typeface="Arial" panose="020B0604020202020204" pitchFamily="34" charset="0"/>
              <a:buChar char="•"/>
            </a:pPr>
            <a:endParaRPr lang="en-CA" sz="4000" b="1" dirty="0" smtClean="0">
              <a:solidFill>
                <a:srgbClr val="083F6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defTabSz="952097">
              <a:spcBef>
                <a:spcPct val="50000"/>
              </a:spcBef>
            </a:pPr>
            <a:r>
              <a:rPr lang="en-CA" sz="4000" b="1" dirty="0" smtClean="0">
                <a:solidFill>
                  <a:srgbClr val="083F6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Validation</a:t>
            </a:r>
            <a:r>
              <a:rPr lang="en-CA" sz="4000" dirty="0" smtClean="0">
                <a:solidFill>
                  <a:srgbClr val="083F6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the method was validated based on the guidelines from NIH-funded Clinical Pharmacology Quality Assurance Program. Calibrators (0.02, 0.05, 0.1, 0.2, 05, 1, 2, 5 ng/mL) and QC </a:t>
            </a:r>
            <a:r>
              <a:rPr lang="en-CA" sz="4000" dirty="0">
                <a:solidFill>
                  <a:srgbClr val="083F6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samples (0.06, 1.5, 4 ng/mL</a:t>
            </a:r>
            <a:r>
              <a:rPr lang="en-CA" sz="4000" dirty="0" smtClean="0">
                <a:solidFill>
                  <a:srgbClr val="083F6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were prepared in plasma filtrate with or without BAK pre-treatment.</a:t>
            </a:r>
          </a:p>
          <a:p>
            <a:pPr marL="457200" lvl="0" indent="-457200" defTabSz="952097"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lang="en-CA" sz="4000" dirty="0" smtClean="0">
                <a:solidFill>
                  <a:srgbClr val="083F6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Intra-inter-day precision and accuracy were within ±15% (Table 4).</a:t>
            </a:r>
          </a:p>
          <a:p>
            <a:pPr marL="457200" lvl="0" indent="-457200" defTabSz="952097"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lang="en-CA" sz="4000" dirty="0" smtClean="0">
                <a:solidFill>
                  <a:srgbClr val="083F6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Matrix effect was evaluated with 6 lots of plasma filtrate spiked with 0.06, 1.5, 4 ng/mL PQ. The CV% of slopes from linear regression of the 6 lots samples was 3.2% (&lt;5%), suggesting matrix effect did not impact quantitation of PQ.</a:t>
            </a:r>
            <a:endParaRPr lang="en-CA" sz="4000" dirty="0">
              <a:solidFill>
                <a:srgbClr val="083F6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lvl="0" indent="-457200" defTabSz="952097">
              <a:spcBef>
                <a:spcPct val="50000"/>
              </a:spcBef>
              <a:buFont typeface="Arial" panose="020B0604020202020204" pitchFamily="34" charset="0"/>
              <a:buChar char="•"/>
            </a:pPr>
            <a:endParaRPr lang="en-CA" sz="4000" dirty="0" smtClean="0">
              <a:solidFill>
                <a:srgbClr val="083F6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lvl="0" indent="-457200" defTabSz="952097">
              <a:spcBef>
                <a:spcPct val="50000"/>
              </a:spcBef>
              <a:buFont typeface="Arial" panose="020B0604020202020204" pitchFamily="34" charset="0"/>
              <a:buChar char="•"/>
            </a:pPr>
            <a:endParaRPr lang="en-CA" sz="4000" dirty="0">
              <a:solidFill>
                <a:srgbClr val="083F6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lvl="0" indent="-457200" defTabSz="952097">
              <a:spcBef>
                <a:spcPct val="50000"/>
              </a:spcBef>
              <a:buFont typeface="Arial" panose="020B0604020202020204" pitchFamily="34" charset="0"/>
              <a:buChar char="•"/>
            </a:pPr>
            <a:endParaRPr lang="en-CA" sz="4000" dirty="0" smtClean="0">
              <a:solidFill>
                <a:srgbClr val="083F6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lvl="0" indent="-457200" defTabSz="952097">
              <a:spcBef>
                <a:spcPct val="50000"/>
              </a:spcBef>
              <a:buFont typeface="Arial" panose="020B0604020202020204" pitchFamily="34" charset="0"/>
              <a:buChar char="•"/>
            </a:pPr>
            <a:endParaRPr lang="en-CA" sz="4000" dirty="0" smtClean="0">
              <a:solidFill>
                <a:srgbClr val="083F6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lvl="0" indent="-457200" defTabSz="952097">
              <a:spcBef>
                <a:spcPct val="50000"/>
              </a:spcBef>
              <a:buFont typeface="Arial" panose="020B0604020202020204" pitchFamily="34" charset="0"/>
              <a:buChar char="•"/>
            </a:pPr>
            <a:endParaRPr lang="en-CA" sz="4000" b="1" dirty="0">
              <a:solidFill>
                <a:srgbClr val="083F6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lvl="0" indent="-457200" defTabSz="952097">
              <a:spcBef>
                <a:spcPct val="50000"/>
              </a:spcBef>
              <a:buFont typeface="Arial" panose="020B0604020202020204" pitchFamily="34" charset="0"/>
              <a:buChar char="•"/>
            </a:pPr>
            <a:endParaRPr lang="en-CA" sz="4000" b="1" dirty="0" smtClean="0">
              <a:solidFill>
                <a:srgbClr val="083F6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lvl="0" indent="-457200" defTabSz="952097">
              <a:spcBef>
                <a:spcPct val="50000"/>
              </a:spcBef>
              <a:buFont typeface="Arial" panose="020B0604020202020204" pitchFamily="34" charset="0"/>
              <a:buChar char="•"/>
            </a:pPr>
            <a:endParaRPr lang="en-CA" sz="4000" b="1" dirty="0">
              <a:solidFill>
                <a:srgbClr val="083F6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lvl="0" indent="-457200" defTabSz="952097">
              <a:spcBef>
                <a:spcPct val="50000"/>
              </a:spcBef>
              <a:buFont typeface="Arial" panose="020B0604020202020204" pitchFamily="34" charset="0"/>
              <a:buChar char="•"/>
            </a:pPr>
            <a:endParaRPr lang="en-CA" sz="4000" b="1" dirty="0" smtClean="0">
              <a:solidFill>
                <a:srgbClr val="083F6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lvl="0" indent="-457200" defTabSz="952097">
              <a:spcBef>
                <a:spcPct val="50000"/>
              </a:spcBef>
              <a:buFont typeface="Arial" panose="020B0604020202020204" pitchFamily="34" charset="0"/>
              <a:buChar char="•"/>
            </a:pPr>
            <a:endParaRPr lang="en-CA" sz="4000" b="1" dirty="0">
              <a:solidFill>
                <a:srgbClr val="083F6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ct val="50000"/>
              </a:spcBef>
            </a:pPr>
            <a:endParaRPr lang="en-CA" sz="3266" i="1" dirty="0">
              <a:solidFill>
                <a:srgbClr val="003152"/>
              </a:solidFill>
              <a:latin typeface="+mn-lt"/>
              <a:cs typeface="Arial" charset="0"/>
            </a:endParaRPr>
          </a:p>
          <a:p>
            <a:pPr>
              <a:spcBef>
                <a:spcPct val="50000"/>
              </a:spcBef>
            </a:pPr>
            <a:endParaRPr lang="en-CA" sz="3266" i="1" dirty="0">
              <a:solidFill>
                <a:srgbClr val="003152"/>
              </a:solidFill>
              <a:latin typeface="+mn-lt"/>
              <a:cs typeface="Arial" charset="0"/>
            </a:endParaRPr>
          </a:p>
          <a:p>
            <a:pPr>
              <a:spcBef>
                <a:spcPct val="50000"/>
              </a:spcBef>
            </a:pPr>
            <a:endParaRPr lang="en-CA" sz="3266" i="1" dirty="0">
              <a:solidFill>
                <a:srgbClr val="003152"/>
              </a:solidFill>
              <a:latin typeface="+mn-lt"/>
              <a:cs typeface="Arial" charset="0"/>
            </a:endParaRPr>
          </a:p>
          <a:p>
            <a:pPr>
              <a:spcBef>
                <a:spcPct val="50000"/>
              </a:spcBef>
            </a:pPr>
            <a:endParaRPr lang="en-CA" sz="3266" i="1" dirty="0">
              <a:solidFill>
                <a:srgbClr val="003152"/>
              </a:solidFill>
              <a:latin typeface="+mn-lt"/>
              <a:cs typeface="Arial" charset="0"/>
            </a:endParaRPr>
          </a:p>
          <a:p>
            <a:pPr>
              <a:spcBef>
                <a:spcPct val="50000"/>
              </a:spcBef>
            </a:pPr>
            <a:endParaRPr lang="en-CA" sz="3266" i="1" dirty="0">
              <a:solidFill>
                <a:srgbClr val="003152"/>
              </a:solidFill>
              <a:latin typeface="+mn-lt"/>
              <a:cs typeface="Arial" charset="0"/>
            </a:endParaRPr>
          </a:p>
          <a:p>
            <a:pPr>
              <a:spcBef>
                <a:spcPct val="50000"/>
              </a:spcBef>
            </a:pPr>
            <a:endParaRPr lang="en-CA" sz="3266" i="1" dirty="0">
              <a:solidFill>
                <a:srgbClr val="003152"/>
              </a:solidFill>
              <a:latin typeface="+mn-lt"/>
              <a:cs typeface="Arial" charset="0"/>
            </a:endParaRPr>
          </a:p>
        </p:txBody>
      </p:sp>
      <p:sp>
        <p:nvSpPr>
          <p:cNvPr id="43" name="Text Placeholder 1">
            <a:extLst>
              <a:ext uri="{FF2B5EF4-FFF2-40B4-BE49-F238E27FC236}">
                <a16:creationId xmlns:a16="http://schemas.microsoft.com/office/drawing/2014/main" id="{6B304855-08F1-4850-BF97-788E90AC231C}"/>
              </a:ext>
            </a:extLst>
          </p:cNvPr>
          <p:cNvSpPr txBox="1">
            <a:spLocks/>
          </p:cNvSpPr>
          <p:nvPr/>
        </p:nvSpPr>
        <p:spPr>
          <a:xfrm>
            <a:off x="5465602" y="930589"/>
            <a:ext cx="30959317" cy="3805634"/>
          </a:xfrm>
          <a:prstGeom prst="rect">
            <a:avLst/>
          </a:prstGeom>
        </p:spPr>
        <p:txBody>
          <a:bodyPr/>
          <a:lstStyle>
            <a:lvl1pPr marL="0" indent="0" algn="l" defTabSz="3780038" rtl="0" eaLnBrk="1" latinLnBrk="0" hangingPunct="1">
              <a:lnSpc>
                <a:spcPct val="90000"/>
              </a:lnSpc>
              <a:spcBef>
                <a:spcPts val="1417"/>
              </a:spcBef>
              <a:buFont typeface="Arial" panose="020B0604020202020204" pitchFamily="34" charset="0"/>
              <a:buNone/>
              <a:defRPr sz="6850" b="1" kern="1200">
                <a:solidFill>
                  <a:srgbClr val="D1D4B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2835029" indent="-945010" algn="l" defTabSz="3780038" rtl="0" eaLnBrk="1" latinLnBrk="0" hangingPunct="1">
              <a:lnSpc>
                <a:spcPct val="90000"/>
              </a:lnSpc>
              <a:spcBef>
                <a:spcPts val="2067"/>
              </a:spcBef>
              <a:buFont typeface="Arial" panose="020B0604020202020204" pitchFamily="34" charset="0"/>
              <a:buChar char="•"/>
              <a:defRPr sz="992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725048" indent="-945010" algn="l" defTabSz="3780038" rtl="0" eaLnBrk="1" latinLnBrk="0" hangingPunct="1">
              <a:lnSpc>
                <a:spcPct val="90000"/>
              </a:lnSpc>
              <a:spcBef>
                <a:spcPts val="2067"/>
              </a:spcBef>
              <a:buFont typeface="Arial" panose="020B0604020202020204" pitchFamily="34" charset="0"/>
              <a:buChar char="•"/>
              <a:defRPr sz="82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615067" indent="-945010" algn="l" defTabSz="3780038" rtl="0" eaLnBrk="1" latinLnBrk="0" hangingPunct="1">
              <a:lnSpc>
                <a:spcPct val="90000"/>
              </a:lnSpc>
              <a:spcBef>
                <a:spcPts val="2067"/>
              </a:spcBef>
              <a:buFont typeface="Arial" panose="020B0604020202020204" pitchFamily="34" charset="0"/>
              <a:buChar char="•"/>
              <a:defRPr sz="744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505086" indent="-945010" algn="l" defTabSz="3780038" rtl="0" eaLnBrk="1" latinLnBrk="0" hangingPunct="1">
              <a:lnSpc>
                <a:spcPct val="90000"/>
              </a:lnSpc>
              <a:spcBef>
                <a:spcPts val="2067"/>
              </a:spcBef>
              <a:buFont typeface="Arial" panose="020B0604020202020204" pitchFamily="34" charset="0"/>
              <a:buChar char="•"/>
              <a:defRPr sz="744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0395105" indent="-945010" algn="l" defTabSz="3780038" rtl="0" eaLnBrk="1" latinLnBrk="0" hangingPunct="1">
              <a:lnSpc>
                <a:spcPct val="90000"/>
              </a:lnSpc>
              <a:spcBef>
                <a:spcPts val="2067"/>
              </a:spcBef>
              <a:buFont typeface="Arial" panose="020B0604020202020204" pitchFamily="34" charset="0"/>
              <a:buChar char="•"/>
              <a:defRPr sz="744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2285124" indent="-945010" algn="l" defTabSz="3780038" rtl="0" eaLnBrk="1" latinLnBrk="0" hangingPunct="1">
              <a:lnSpc>
                <a:spcPct val="90000"/>
              </a:lnSpc>
              <a:spcBef>
                <a:spcPts val="2067"/>
              </a:spcBef>
              <a:buFont typeface="Arial" panose="020B0604020202020204" pitchFamily="34" charset="0"/>
              <a:buChar char="•"/>
              <a:defRPr sz="744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4175143" indent="-945010" algn="l" defTabSz="3780038" rtl="0" eaLnBrk="1" latinLnBrk="0" hangingPunct="1">
              <a:lnSpc>
                <a:spcPct val="90000"/>
              </a:lnSpc>
              <a:spcBef>
                <a:spcPts val="2067"/>
              </a:spcBef>
              <a:buFont typeface="Arial" panose="020B0604020202020204" pitchFamily="34" charset="0"/>
              <a:buChar char="•"/>
              <a:defRPr sz="744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6065162" indent="-945010" algn="l" defTabSz="3780038" rtl="0" eaLnBrk="1" latinLnBrk="0" hangingPunct="1">
              <a:lnSpc>
                <a:spcPct val="90000"/>
              </a:lnSpc>
              <a:spcBef>
                <a:spcPts val="2067"/>
              </a:spcBef>
              <a:buFont typeface="Arial" panose="020B0604020202020204" pitchFamily="34" charset="0"/>
              <a:buChar char="•"/>
              <a:defRPr sz="744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>
              <a:defRPr/>
            </a:pPr>
            <a:r>
              <a:rPr lang="en-US" dirty="0">
                <a:solidFill>
                  <a:srgbClr val="083F64"/>
                </a:solidFill>
              </a:rPr>
              <a:t>Determination of unbound </a:t>
            </a:r>
            <a:r>
              <a:rPr lang="en-US" dirty="0" err="1">
                <a:solidFill>
                  <a:srgbClr val="083F64"/>
                </a:solidFill>
              </a:rPr>
              <a:t>piperaquine</a:t>
            </a:r>
            <a:r>
              <a:rPr lang="en-US" dirty="0">
                <a:solidFill>
                  <a:srgbClr val="083F64"/>
                </a:solidFill>
              </a:rPr>
              <a:t> in human </a:t>
            </a:r>
            <a:r>
              <a:rPr lang="en-US" dirty="0" smtClean="0">
                <a:solidFill>
                  <a:srgbClr val="083F64"/>
                </a:solidFill>
              </a:rPr>
              <a:t>plasma</a:t>
            </a:r>
          </a:p>
          <a:p>
            <a:pPr lvl="0">
              <a:defRPr/>
            </a:pPr>
            <a:endParaRPr lang="en-US" sz="4000" dirty="0" smtClean="0">
              <a:solidFill>
                <a:srgbClr val="083F64"/>
              </a:solidFill>
            </a:endParaRPr>
          </a:p>
          <a:p>
            <a:pPr lvl="0">
              <a:defRPr/>
            </a:pPr>
            <a:r>
              <a:rPr lang="en-US" sz="4000" dirty="0" smtClean="0">
                <a:solidFill>
                  <a:srgbClr val="083F64"/>
                </a:solidFill>
              </a:rPr>
              <a:t>Liusheng Huang</a:t>
            </a:r>
            <a:r>
              <a:rPr lang="en-US" sz="4000" baseline="30000" dirty="0" smtClean="0">
                <a:solidFill>
                  <a:srgbClr val="083F64"/>
                </a:solidFill>
              </a:rPr>
              <a:t>1</a:t>
            </a:r>
            <a:r>
              <a:rPr lang="en-US" sz="4000" dirty="0" smtClean="0">
                <a:solidFill>
                  <a:srgbClr val="083F64"/>
                </a:solidFill>
              </a:rPr>
              <a:t>, </a:t>
            </a:r>
            <a:r>
              <a:rPr lang="en-US" sz="4000" dirty="0">
                <a:solidFill>
                  <a:srgbClr val="083F64"/>
                </a:solidFill>
              </a:rPr>
              <a:t>Vong </a:t>
            </a:r>
            <a:r>
              <a:rPr lang="en-US" sz="4000" dirty="0" smtClean="0">
                <a:solidFill>
                  <a:srgbClr val="083F64"/>
                </a:solidFill>
              </a:rPr>
              <a:t>Sok</a:t>
            </a:r>
            <a:r>
              <a:rPr lang="en-US" sz="4000" baseline="30000" dirty="0" smtClean="0">
                <a:solidFill>
                  <a:srgbClr val="083F64"/>
                </a:solidFill>
              </a:rPr>
              <a:t>1</a:t>
            </a:r>
            <a:r>
              <a:rPr lang="en-US" sz="4000" dirty="0" smtClean="0">
                <a:solidFill>
                  <a:srgbClr val="083F64"/>
                </a:solidFill>
              </a:rPr>
              <a:t>, </a:t>
            </a:r>
            <a:r>
              <a:rPr lang="en-US" sz="4000" dirty="0">
                <a:solidFill>
                  <a:srgbClr val="083F64"/>
                </a:solidFill>
              </a:rPr>
              <a:t>Erika </a:t>
            </a:r>
            <a:r>
              <a:rPr lang="en-US" sz="4000" dirty="0" smtClean="0">
                <a:solidFill>
                  <a:srgbClr val="083F64"/>
                </a:solidFill>
              </a:rPr>
              <a:t>Wallender</a:t>
            </a:r>
            <a:r>
              <a:rPr lang="en-US" sz="4000" baseline="30000" dirty="0">
                <a:solidFill>
                  <a:srgbClr val="083F64"/>
                </a:solidFill>
              </a:rPr>
              <a:t>1</a:t>
            </a:r>
            <a:r>
              <a:rPr lang="en-US" sz="4000" dirty="0" smtClean="0">
                <a:solidFill>
                  <a:srgbClr val="083F64"/>
                </a:solidFill>
              </a:rPr>
              <a:t>, </a:t>
            </a:r>
            <a:r>
              <a:rPr lang="en-US" sz="4000" dirty="0">
                <a:solidFill>
                  <a:srgbClr val="083F64"/>
                </a:solidFill>
              </a:rPr>
              <a:t>Grant </a:t>
            </a:r>
            <a:r>
              <a:rPr lang="en-US" sz="4000" dirty="0" smtClean="0">
                <a:solidFill>
                  <a:srgbClr val="083F64"/>
                </a:solidFill>
              </a:rPr>
              <a:t>Dorsey</a:t>
            </a:r>
            <a:r>
              <a:rPr lang="en-US" sz="4000" baseline="30000" dirty="0" smtClean="0">
                <a:solidFill>
                  <a:srgbClr val="083F64"/>
                </a:solidFill>
              </a:rPr>
              <a:t>2</a:t>
            </a:r>
            <a:r>
              <a:rPr lang="en-US" sz="4000" dirty="0" smtClean="0">
                <a:solidFill>
                  <a:srgbClr val="083F64"/>
                </a:solidFill>
              </a:rPr>
              <a:t>, Philip Rosenthal</a:t>
            </a:r>
            <a:r>
              <a:rPr lang="en-US" sz="4000" baseline="30000" dirty="0" smtClean="0">
                <a:solidFill>
                  <a:srgbClr val="083F64"/>
                </a:solidFill>
              </a:rPr>
              <a:t>2</a:t>
            </a:r>
            <a:r>
              <a:rPr lang="en-US" sz="4000" dirty="0" smtClean="0">
                <a:solidFill>
                  <a:srgbClr val="083F64"/>
                </a:solidFill>
              </a:rPr>
              <a:t>, </a:t>
            </a:r>
            <a:r>
              <a:rPr lang="en-US" sz="4000" dirty="0">
                <a:solidFill>
                  <a:srgbClr val="083F64"/>
                </a:solidFill>
              </a:rPr>
              <a:t>Francesca </a:t>
            </a:r>
            <a:r>
              <a:rPr lang="en-US" sz="4000" dirty="0" smtClean="0">
                <a:solidFill>
                  <a:srgbClr val="083F64"/>
                </a:solidFill>
              </a:rPr>
              <a:t>Aweeka</a:t>
            </a:r>
            <a:r>
              <a:rPr lang="en-US" sz="4000" baseline="30000" dirty="0">
                <a:solidFill>
                  <a:srgbClr val="083F64"/>
                </a:solidFill>
              </a:rPr>
              <a:t>1</a:t>
            </a:r>
            <a:r>
              <a:rPr lang="en-US" sz="4000" dirty="0" smtClean="0">
                <a:solidFill>
                  <a:srgbClr val="083F64"/>
                </a:solidFill>
              </a:rPr>
              <a:t> </a:t>
            </a:r>
            <a:endParaRPr kumimoji="0" lang="en-US" sz="4000" b="1" i="0" u="none" strike="noStrike" kern="1200" cap="none" spc="0" normalizeH="0" baseline="0" noProof="0" dirty="0" smtClean="0">
              <a:ln>
                <a:noFill/>
              </a:ln>
              <a:solidFill>
                <a:srgbClr val="083F64"/>
              </a:solidFill>
              <a:effectLst/>
              <a:uLnTx/>
              <a:uFillTx/>
            </a:endParaRPr>
          </a:p>
          <a:p>
            <a:pPr marL="0" marR="0" lvl="0" indent="0" algn="l" defTabSz="3780038" rtl="0" eaLnBrk="1" fontAlgn="auto" latinLnBrk="0" hangingPunct="1">
              <a:lnSpc>
                <a:spcPct val="90000"/>
              </a:lnSpc>
              <a:spcBef>
                <a:spcPts val="1417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sz="4000" b="1" i="0" u="none" strike="noStrike" kern="1200" cap="none" spc="0" normalizeH="0" baseline="30000" noProof="0" dirty="0" smtClean="0">
              <a:ln>
                <a:noFill/>
              </a:ln>
              <a:solidFill>
                <a:srgbClr val="083F64"/>
              </a:solidFill>
              <a:effectLst/>
              <a:uLnTx/>
              <a:uFillTx/>
            </a:endParaRPr>
          </a:p>
          <a:p>
            <a:pPr marL="0" marR="0" lvl="0" indent="0" algn="l" defTabSz="3780038" rtl="0" eaLnBrk="1" fontAlgn="auto" latinLnBrk="0" hangingPunct="1">
              <a:lnSpc>
                <a:spcPct val="90000"/>
              </a:lnSpc>
              <a:spcBef>
                <a:spcPts val="1417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4000" b="1" i="0" u="none" strike="noStrike" kern="1200" cap="none" spc="0" normalizeH="0" baseline="30000" noProof="0" dirty="0" smtClean="0">
                <a:ln>
                  <a:noFill/>
                </a:ln>
                <a:solidFill>
                  <a:srgbClr val="083F64"/>
                </a:solidFill>
                <a:effectLst/>
                <a:uLnTx/>
                <a:uFillTx/>
              </a:rPr>
              <a:t>1</a:t>
            </a:r>
            <a:r>
              <a:rPr kumimoji="0" 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83F64"/>
                </a:solidFill>
                <a:effectLst/>
                <a:uLnTx/>
                <a:uFillTx/>
              </a:rPr>
              <a:t>Drug Research Unit,</a:t>
            </a:r>
            <a:r>
              <a:rPr kumimoji="0" lang="en-US" sz="4000" b="1" i="0" u="none" strike="noStrike" kern="1200" cap="none" spc="0" normalizeH="0" noProof="0" dirty="0" smtClean="0">
                <a:ln>
                  <a:noFill/>
                </a:ln>
                <a:solidFill>
                  <a:srgbClr val="083F64"/>
                </a:solidFill>
                <a:effectLst/>
                <a:uLnTx/>
                <a:uFillTx/>
              </a:rPr>
              <a:t> Department of Clinical Pharmacy and </a:t>
            </a:r>
            <a:r>
              <a:rPr lang="en-US" sz="4000" baseline="30000" dirty="0" smtClean="0">
                <a:solidFill>
                  <a:srgbClr val="083F64"/>
                </a:solidFill>
              </a:rPr>
              <a:t>2</a:t>
            </a:r>
            <a:r>
              <a:rPr kumimoji="0" lang="en-US" sz="4000" b="1" i="0" u="none" strike="noStrike" kern="1200" cap="none" spc="0" normalizeH="0" noProof="0" dirty="0" smtClean="0">
                <a:ln>
                  <a:noFill/>
                </a:ln>
                <a:solidFill>
                  <a:srgbClr val="083F64"/>
                </a:solidFill>
                <a:effectLst/>
                <a:uLnTx/>
                <a:uFillTx/>
              </a:rPr>
              <a:t>Department of Medicine, University of California </a:t>
            </a:r>
          </a:p>
          <a:p>
            <a:pPr marL="0" marR="0" lvl="0" indent="0" algn="l" defTabSz="3780038" rtl="0" eaLnBrk="1" fontAlgn="auto" latinLnBrk="0" hangingPunct="1">
              <a:lnSpc>
                <a:spcPct val="90000"/>
              </a:lnSpc>
              <a:spcBef>
                <a:spcPts val="1417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4000" b="1" i="0" u="none" strike="noStrike" kern="1200" cap="none" spc="0" normalizeH="0" noProof="0" dirty="0" smtClean="0">
                <a:ln>
                  <a:noFill/>
                </a:ln>
                <a:solidFill>
                  <a:srgbClr val="083F64"/>
                </a:solidFill>
                <a:effectLst/>
                <a:uLnTx/>
                <a:uFillTx/>
              </a:rPr>
              <a:t>San Francisco</a:t>
            </a:r>
            <a:endParaRPr kumimoji="0" lang="en-US" sz="4000" b="1" i="0" u="none" strike="noStrike" kern="1200" cap="none" spc="0" normalizeH="0" baseline="0" noProof="0" dirty="0" smtClean="0">
              <a:ln>
                <a:noFill/>
              </a:ln>
              <a:solidFill>
                <a:srgbClr val="083F64"/>
              </a:solidFill>
              <a:effectLst/>
              <a:uLnTx/>
              <a:uFillTx/>
            </a:endParaRPr>
          </a:p>
          <a:p>
            <a:pPr marL="0" marR="0" lvl="0" indent="0" algn="l" defTabSz="3780038" rtl="0" eaLnBrk="1" fontAlgn="auto" latinLnBrk="0" hangingPunct="1">
              <a:lnSpc>
                <a:spcPct val="90000"/>
              </a:lnSpc>
              <a:spcBef>
                <a:spcPts val="1417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sz="6850" b="1" i="0" u="none" strike="noStrike" kern="1200" cap="none" spc="0" normalizeH="0" baseline="0" noProof="0" dirty="0">
              <a:ln>
                <a:noFill/>
              </a:ln>
              <a:solidFill>
                <a:srgbClr val="083F64"/>
              </a:solidFill>
              <a:effectLst/>
              <a:uLnTx/>
              <a:uFillTx/>
              <a:latin typeface="Calibri (Body)"/>
              <a:ea typeface="+mn-ea"/>
              <a:cs typeface="Calibri (Body)"/>
            </a:endParaRP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C45229A3-4F4D-460B-9E66-BDD9B8C6800F}"/>
              </a:ext>
            </a:extLst>
          </p:cNvPr>
          <p:cNvSpPr txBox="1"/>
          <p:nvPr/>
        </p:nvSpPr>
        <p:spPr>
          <a:xfrm>
            <a:off x="1034663" y="991081"/>
            <a:ext cx="2550748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 defTabSz="914400">
              <a:defRPr/>
            </a:pPr>
            <a:r>
              <a:rPr lang="en-US" sz="4400" b="1" kern="0" spc="472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T1530-11-74</a:t>
            </a:r>
            <a:endParaRPr kumimoji="0" lang="en-US" sz="4400" b="1" i="0" u="none" strike="noStrike" kern="0" cap="none" spc="472" normalizeH="0" baseline="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6" name="TextBox 10">
            <a:extLst>
              <a:ext uri="{FF2B5EF4-FFF2-40B4-BE49-F238E27FC236}">
                <a16:creationId xmlns:a16="http://schemas.microsoft.com/office/drawing/2014/main" id="{75714471-ED39-4221-85AF-5E6645BC2CC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395165" y="29501430"/>
            <a:ext cx="12601199" cy="2559989"/>
          </a:xfrm>
          <a:prstGeom prst="rect">
            <a:avLst/>
          </a:prstGeom>
          <a:solidFill>
            <a:schemeClr val="bg1">
              <a:lumMod val="65000"/>
              <a:alpha val="20000"/>
            </a:schemeClr>
          </a:solidFill>
          <a:ln w="9525">
            <a:solidFill>
              <a:srgbClr val="862564"/>
            </a:solidFill>
            <a:miter lim="800000"/>
            <a:headEnd/>
            <a:tailEnd/>
          </a:ln>
          <a:extLst/>
        </p:spPr>
        <p:txBody>
          <a:bodyPr anchor="ctr">
            <a:no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151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13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113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94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94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319588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94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319588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94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319588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94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319588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9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6600" dirty="0">
              <a:solidFill>
                <a:srgbClr val="862564"/>
              </a:solidFill>
            </a:endParaRP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9E1FDF2E-7326-483C-B6FA-75CFA1B7C741}"/>
              </a:ext>
            </a:extLst>
          </p:cNvPr>
          <p:cNvSpPr txBox="1"/>
          <p:nvPr/>
        </p:nvSpPr>
        <p:spPr>
          <a:xfrm>
            <a:off x="1273174" y="6256913"/>
            <a:ext cx="14507600" cy="112843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CA" sz="4400" b="1" dirty="0">
                <a:solidFill>
                  <a:srgbClr val="083F6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CONTACT INFORMATION:  </a:t>
            </a:r>
            <a:r>
              <a:rPr lang="en-CA" sz="4400" dirty="0" smtClean="0">
                <a:solidFill>
                  <a:srgbClr val="083F6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Liusheng.huang@ucsf.edu.</a:t>
            </a:r>
            <a:endParaRPr lang="en-CA" sz="4400" dirty="0">
              <a:solidFill>
                <a:srgbClr val="083F6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25" name="Chart 2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56946211"/>
              </p:ext>
            </p:extLst>
          </p:nvPr>
        </p:nvGraphicFramePr>
        <p:xfrm>
          <a:off x="44092208" y="15385275"/>
          <a:ext cx="5541876" cy="527841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31" name="Chart 3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93012892"/>
              </p:ext>
            </p:extLst>
          </p:nvPr>
        </p:nvGraphicFramePr>
        <p:xfrm>
          <a:off x="38321224" y="15442997"/>
          <a:ext cx="5587254" cy="52166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pic>
        <p:nvPicPr>
          <p:cNvPr id="3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26330" y="29541556"/>
            <a:ext cx="5070034" cy="2479736"/>
          </a:xfrm>
          <a:prstGeom prst="rect">
            <a:avLst/>
          </a:prstGeom>
        </p:spPr>
      </p:pic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02053369"/>
              </p:ext>
            </p:extLst>
          </p:nvPr>
        </p:nvGraphicFramePr>
        <p:xfrm>
          <a:off x="13252096" y="11685933"/>
          <a:ext cx="11551328" cy="307886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679091">
                  <a:extLst>
                    <a:ext uri="{9D8B030D-6E8A-4147-A177-3AD203B41FA5}">
                      <a16:colId xmlns:a16="http://schemas.microsoft.com/office/drawing/2014/main" val="3930467628"/>
                    </a:ext>
                  </a:extLst>
                </a:gridCol>
                <a:gridCol w="1445342">
                  <a:extLst>
                    <a:ext uri="{9D8B030D-6E8A-4147-A177-3AD203B41FA5}">
                      <a16:colId xmlns:a16="http://schemas.microsoft.com/office/drawing/2014/main" val="2304052815"/>
                    </a:ext>
                  </a:extLst>
                </a:gridCol>
                <a:gridCol w="1271768">
                  <a:extLst>
                    <a:ext uri="{9D8B030D-6E8A-4147-A177-3AD203B41FA5}">
                      <a16:colId xmlns:a16="http://schemas.microsoft.com/office/drawing/2014/main" val="2999368998"/>
                    </a:ext>
                  </a:extLst>
                </a:gridCol>
                <a:gridCol w="971764">
                  <a:extLst>
                    <a:ext uri="{9D8B030D-6E8A-4147-A177-3AD203B41FA5}">
                      <a16:colId xmlns:a16="http://schemas.microsoft.com/office/drawing/2014/main" val="1047577831"/>
                    </a:ext>
                  </a:extLst>
                </a:gridCol>
                <a:gridCol w="1269621">
                  <a:extLst>
                    <a:ext uri="{9D8B030D-6E8A-4147-A177-3AD203B41FA5}">
                      <a16:colId xmlns:a16="http://schemas.microsoft.com/office/drawing/2014/main" val="1882287052"/>
                    </a:ext>
                  </a:extLst>
                </a:gridCol>
                <a:gridCol w="1913742">
                  <a:extLst>
                    <a:ext uri="{9D8B030D-6E8A-4147-A177-3AD203B41FA5}">
                      <a16:colId xmlns:a16="http://schemas.microsoft.com/office/drawing/2014/main" val="1964279331"/>
                    </a:ext>
                  </a:extLst>
                </a:gridCol>
              </a:tblGrid>
              <a:tr h="436584">
                <a:tc gridSpan="6"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Table </a:t>
                      </a:r>
                      <a:r>
                        <a:rPr lang="en-US" sz="32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  </a:t>
                      </a:r>
                      <a:r>
                        <a:rPr lang="en-US" sz="3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Optimized </a:t>
                      </a:r>
                      <a:r>
                        <a:rPr lang="en-US" sz="32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MS/MS </a:t>
                      </a:r>
                      <a:r>
                        <a:rPr lang="en-US" sz="3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parameters</a:t>
                      </a:r>
                      <a:endParaRPr lang="en-US" sz="3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58352712"/>
                  </a:ext>
                </a:extLst>
              </a:tr>
              <a:tr h="436584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Source parameters</a:t>
                      </a:r>
                      <a:endParaRPr lang="en-US" sz="3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dirty="0" smtClean="0">
                          <a:solidFill>
                            <a:srgbClr val="083F64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T, </a:t>
                      </a:r>
                      <a:r>
                        <a:rPr lang="en-US" sz="3200" dirty="0">
                          <a:solidFill>
                            <a:srgbClr val="083F64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  <a:sym typeface="Symbol" panose="05050102010706020507" pitchFamily="18" charset="2"/>
                        </a:rPr>
                        <a:t></a:t>
                      </a:r>
                      <a:r>
                        <a:rPr lang="en-US" sz="3200" dirty="0">
                          <a:solidFill>
                            <a:srgbClr val="083F64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</a:t>
                      </a:r>
                      <a:endParaRPr lang="en-US" sz="3200" dirty="0">
                        <a:solidFill>
                          <a:srgbClr val="083F64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dirty="0">
                          <a:solidFill>
                            <a:srgbClr val="083F64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CUR</a:t>
                      </a:r>
                      <a:endParaRPr lang="en-US" sz="3200" dirty="0">
                        <a:solidFill>
                          <a:srgbClr val="083F64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>
                          <a:solidFill>
                            <a:srgbClr val="083F64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NC</a:t>
                      </a:r>
                      <a:endParaRPr lang="en-US" sz="3200">
                        <a:solidFill>
                          <a:srgbClr val="083F64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>
                          <a:solidFill>
                            <a:srgbClr val="083F64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Gas1</a:t>
                      </a:r>
                      <a:endParaRPr lang="en-US" sz="3200">
                        <a:solidFill>
                          <a:srgbClr val="083F64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>
                          <a:solidFill>
                            <a:srgbClr val="083F64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CAD</a:t>
                      </a:r>
                      <a:endParaRPr lang="en-US" sz="3200">
                        <a:solidFill>
                          <a:srgbClr val="083F64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763614722"/>
                  </a:ext>
                </a:extLst>
              </a:tr>
              <a:tr h="436584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3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dirty="0">
                          <a:solidFill>
                            <a:srgbClr val="083F64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400</a:t>
                      </a:r>
                      <a:endParaRPr lang="en-US" sz="3200" dirty="0">
                        <a:solidFill>
                          <a:srgbClr val="083F64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dirty="0">
                          <a:solidFill>
                            <a:srgbClr val="083F64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30</a:t>
                      </a:r>
                      <a:endParaRPr lang="en-US" sz="3200" dirty="0">
                        <a:solidFill>
                          <a:srgbClr val="083F64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dirty="0">
                          <a:solidFill>
                            <a:srgbClr val="083F64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  <a:endParaRPr lang="en-US" sz="3200" dirty="0">
                        <a:solidFill>
                          <a:srgbClr val="083F64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dirty="0">
                          <a:solidFill>
                            <a:srgbClr val="083F64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45</a:t>
                      </a:r>
                      <a:endParaRPr lang="en-US" sz="3200" dirty="0">
                        <a:solidFill>
                          <a:srgbClr val="083F64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dirty="0">
                          <a:solidFill>
                            <a:srgbClr val="083F64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</a:t>
                      </a:r>
                      <a:endParaRPr lang="en-US" sz="3200" dirty="0">
                        <a:solidFill>
                          <a:srgbClr val="083F64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574963663"/>
                  </a:ext>
                </a:extLst>
              </a:tr>
              <a:tr h="436584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Compound parameters</a:t>
                      </a:r>
                      <a:endParaRPr lang="en-US" sz="3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>
                          <a:solidFill>
                            <a:srgbClr val="083F64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DP</a:t>
                      </a:r>
                      <a:endParaRPr lang="en-US" sz="3200">
                        <a:solidFill>
                          <a:srgbClr val="083F64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dirty="0">
                          <a:solidFill>
                            <a:srgbClr val="083F64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EP</a:t>
                      </a:r>
                      <a:endParaRPr lang="en-US" sz="3200" dirty="0">
                        <a:solidFill>
                          <a:srgbClr val="083F64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dirty="0">
                          <a:solidFill>
                            <a:srgbClr val="083F64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CE</a:t>
                      </a:r>
                      <a:endParaRPr lang="en-US" sz="3200" dirty="0">
                        <a:solidFill>
                          <a:srgbClr val="083F64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dirty="0">
                          <a:solidFill>
                            <a:srgbClr val="083F64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CXP</a:t>
                      </a:r>
                      <a:endParaRPr lang="en-US" sz="3200" dirty="0">
                        <a:solidFill>
                          <a:srgbClr val="083F64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dirty="0">
                          <a:solidFill>
                            <a:srgbClr val="083F64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Time, </a:t>
                      </a:r>
                      <a:r>
                        <a:rPr lang="en-US" sz="3200" dirty="0" err="1">
                          <a:solidFill>
                            <a:srgbClr val="083F64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ms</a:t>
                      </a:r>
                      <a:endParaRPr lang="en-US" sz="3200" dirty="0">
                        <a:solidFill>
                          <a:srgbClr val="083F64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965245379"/>
                  </a:ext>
                </a:extLst>
              </a:tr>
              <a:tr h="436584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PQ, 535/288</a:t>
                      </a:r>
                      <a:endParaRPr lang="en-US" sz="3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>
                          <a:solidFill>
                            <a:srgbClr val="083F64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86</a:t>
                      </a:r>
                      <a:endParaRPr lang="en-US" sz="3200">
                        <a:solidFill>
                          <a:srgbClr val="083F64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dirty="0">
                          <a:solidFill>
                            <a:srgbClr val="083F64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</a:t>
                      </a:r>
                      <a:endParaRPr lang="en-US" sz="3200" dirty="0">
                        <a:solidFill>
                          <a:srgbClr val="083F64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>
                          <a:solidFill>
                            <a:srgbClr val="083F64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45</a:t>
                      </a:r>
                      <a:endParaRPr lang="en-US" sz="3200">
                        <a:solidFill>
                          <a:srgbClr val="083F64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>
                          <a:solidFill>
                            <a:srgbClr val="083F64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</a:t>
                      </a:r>
                      <a:endParaRPr lang="en-US" sz="3200">
                        <a:solidFill>
                          <a:srgbClr val="083F64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dirty="0">
                          <a:solidFill>
                            <a:srgbClr val="083F64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50</a:t>
                      </a:r>
                      <a:endParaRPr lang="en-US" sz="3200" dirty="0">
                        <a:solidFill>
                          <a:srgbClr val="083F64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13068861"/>
                  </a:ext>
                </a:extLst>
              </a:tr>
              <a:tr h="436584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PQ-d</a:t>
                      </a:r>
                      <a:r>
                        <a:rPr lang="en-US" sz="3200" baseline="-25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</a:t>
                      </a:r>
                      <a:r>
                        <a:rPr lang="en-US" sz="3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(IS), 541/294</a:t>
                      </a:r>
                      <a:endParaRPr lang="en-US" sz="3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dirty="0">
                          <a:solidFill>
                            <a:srgbClr val="083F64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85</a:t>
                      </a:r>
                      <a:endParaRPr lang="en-US" sz="3200" dirty="0">
                        <a:solidFill>
                          <a:srgbClr val="083F64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dirty="0">
                          <a:solidFill>
                            <a:srgbClr val="083F64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</a:t>
                      </a:r>
                      <a:endParaRPr lang="en-US" sz="3200" dirty="0">
                        <a:solidFill>
                          <a:srgbClr val="083F64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>
                          <a:solidFill>
                            <a:srgbClr val="083F64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45</a:t>
                      </a:r>
                      <a:endParaRPr lang="en-US" sz="3200">
                        <a:solidFill>
                          <a:srgbClr val="083F64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dirty="0">
                          <a:solidFill>
                            <a:srgbClr val="083F64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</a:t>
                      </a:r>
                      <a:endParaRPr lang="en-US" sz="3200" dirty="0">
                        <a:solidFill>
                          <a:srgbClr val="083F64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dirty="0">
                          <a:solidFill>
                            <a:srgbClr val="083F64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50</a:t>
                      </a:r>
                      <a:endParaRPr lang="en-US" sz="3200" dirty="0">
                        <a:solidFill>
                          <a:srgbClr val="083F64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256416772"/>
                  </a:ext>
                </a:extLst>
              </a:tr>
            </a:tbl>
          </a:graphicData>
        </a:graphic>
      </p:graphicFrame>
      <p:pic>
        <p:nvPicPr>
          <p:cNvPr id="6" name="Picture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27759" y="28558962"/>
            <a:ext cx="4463756" cy="338604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4146" y="28948627"/>
            <a:ext cx="4462477" cy="3263186"/>
          </a:xfrm>
          <a:prstGeom prst="rect">
            <a:avLst/>
          </a:prstGeom>
        </p:spPr>
      </p:pic>
      <p:sp>
        <p:nvSpPr>
          <p:cNvPr id="8" name="Right Arrow 7"/>
          <p:cNvSpPr/>
          <p:nvPr/>
        </p:nvSpPr>
        <p:spPr>
          <a:xfrm>
            <a:off x="5928853" y="30172139"/>
            <a:ext cx="1325514" cy="609285"/>
          </a:xfrm>
          <a:prstGeom prst="rightArrow">
            <a:avLst/>
          </a:prstGeom>
          <a:solidFill>
            <a:schemeClr val="accent5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1547080" y="28229834"/>
            <a:ext cx="286565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rgbClr val="083F6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100 </a:t>
            </a:r>
            <a:r>
              <a:rPr lang="en-US" sz="3200" dirty="0">
                <a:solidFill>
                  <a:srgbClr val="083F6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µ</a:t>
            </a:r>
            <a:r>
              <a:rPr lang="en-US" sz="3200" dirty="0" smtClean="0">
                <a:solidFill>
                  <a:srgbClr val="083F6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 plasma</a:t>
            </a:r>
            <a:endParaRPr lang="en-US" sz="3200" dirty="0">
              <a:solidFill>
                <a:srgbClr val="083F6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Curved Down Arrow 9"/>
          <p:cNvSpPr/>
          <p:nvPr/>
        </p:nvSpPr>
        <p:spPr>
          <a:xfrm>
            <a:off x="4325920" y="27602100"/>
            <a:ext cx="1100079" cy="969862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86701247"/>
              </p:ext>
            </p:extLst>
          </p:nvPr>
        </p:nvGraphicFramePr>
        <p:xfrm>
          <a:off x="13252096" y="21590229"/>
          <a:ext cx="10401922" cy="219863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190786">
                  <a:extLst>
                    <a:ext uri="{9D8B030D-6E8A-4147-A177-3AD203B41FA5}">
                      <a16:colId xmlns:a16="http://schemas.microsoft.com/office/drawing/2014/main" val="1732183255"/>
                    </a:ext>
                  </a:extLst>
                </a:gridCol>
                <a:gridCol w="973394">
                  <a:extLst>
                    <a:ext uri="{9D8B030D-6E8A-4147-A177-3AD203B41FA5}">
                      <a16:colId xmlns:a16="http://schemas.microsoft.com/office/drawing/2014/main" val="1767214160"/>
                    </a:ext>
                  </a:extLst>
                </a:gridCol>
                <a:gridCol w="1268361">
                  <a:extLst>
                    <a:ext uri="{9D8B030D-6E8A-4147-A177-3AD203B41FA5}">
                      <a16:colId xmlns:a16="http://schemas.microsoft.com/office/drawing/2014/main" val="1803034601"/>
                    </a:ext>
                  </a:extLst>
                </a:gridCol>
                <a:gridCol w="1032387">
                  <a:extLst>
                    <a:ext uri="{9D8B030D-6E8A-4147-A177-3AD203B41FA5}">
                      <a16:colId xmlns:a16="http://schemas.microsoft.com/office/drawing/2014/main" val="1638661176"/>
                    </a:ext>
                  </a:extLst>
                </a:gridCol>
                <a:gridCol w="1386349">
                  <a:extLst>
                    <a:ext uri="{9D8B030D-6E8A-4147-A177-3AD203B41FA5}">
                      <a16:colId xmlns:a16="http://schemas.microsoft.com/office/drawing/2014/main" val="2550252372"/>
                    </a:ext>
                  </a:extLst>
                </a:gridCol>
                <a:gridCol w="1325687">
                  <a:extLst>
                    <a:ext uri="{9D8B030D-6E8A-4147-A177-3AD203B41FA5}">
                      <a16:colId xmlns:a16="http://schemas.microsoft.com/office/drawing/2014/main" val="3896139897"/>
                    </a:ext>
                  </a:extLst>
                </a:gridCol>
                <a:gridCol w="1224958">
                  <a:extLst>
                    <a:ext uri="{9D8B030D-6E8A-4147-A177-3AD203B41FA5}">
                      <a16:colId xmlns:a16="http://schemas.microsoft.com/office/drawing/2014/main" val="275674912"/>
                    </a:ext>
                  </a:extLst>
                </a:gridCol>
              </a:tblGrid>
              <a:tr h="740014">
                <a:tc gridSpan="7">
                  <a:txBody>
                    <a:bodyPr/>
                    <a:lstStyle/>
                    <a:p>
                      <a:r>
                        <a:rPr lang="en-US" sz="3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Table</a:t>
                      </a:r>
                      <a:r>
                        <a:rPr lang="en-US" sz="36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2. LC gradient</a:t>
                      </a:r>
                      <a:endParaRPr lang="en-US" sz="3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sz="3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sz="3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sz="3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sz="3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sz="3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sz="3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57835645"/>
                  </a:ext>
                </a:extLst>
              </a:tr>
              <a:tr h="718610">
                <a:tc>
                  <a:txBody>
                    <a:bodyPr/>
                    <a:lstStyle/>
                    <a:p>
                      <a:r>
                        <a:rPr lang="en-US" sz="3600" dirty="0" smtClean="0">
                          <a:solidFill>
                            <a:srgbClr val="083F64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Time, min</a:t>
                      </a:r>
                      <a:endParaRPr lang="en-US" sz="3600" dirty="0">
                        <a:solidFill>
                          <a:srgbClr val="083F64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 smtClean="0">
                          <a:solidFill>
                            <a:srgbClr val="083F64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en-US" sz="3600" dirty="0">
                        <a:solidFill>
                          <a:srgbClr val="083F64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 smtClean="0">
                          <a:solidFill>
                            <a:srgbClr val="083F64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0.1</a:t>
                      </a:r>
                      <a:endParaRPr lang="en-US" sz="3600" dirty="0">
                        <a:solidFill>
                          <a:srgbClr val="083F64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 smtClean="0">
                          <a:solidFill>
                            <a:srgbClr val="083F64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1.0</a:t>
                      </a:r>
                      <a:endParaRPr lang="en-US" sz="3600" dirty="0">
                        <a:solidFill>
                          <a:srgbClr val="083F64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 smtClean="0">
                          <a:solidFill>
                            <a:srgbClr val="083F64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1.40</a:t>
                      </a:r>
                      <a:endParaRPr lang="en-US" sz="3600" dirty="0">
                        <a:solidFill>
                          <a:srgbClr val="083F64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 smtClean="0">
                          <a:solidFill>
                            <a:srgbClr val="083F64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1.41</a:t>
                      </a:r>
                      <a:endParaRPr lang="en-US" sz="3600" dirty="0">
                        <a:solidFill>
                          <a:srgbClr val="083F64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 smtClean="0">
                          <a:solidFill>
                            <a:srgbClr val="083F64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1.50</a:t>
                      </a:r>
                      <a:endParaRPr lang="en-US" sz="3600" dirty="0">
                        <a:solidFill>
                          <a:srgbClr val="083F64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67309176"/>
                  </a:ext>
                </a:extLst>
              </a:tr>
              <a:tr h="740014">
                <a:tc>
                  <a:txBody>
                    <a:bodyPr/>
                    <a:lstStyle/>
                    <a:p>
                      <a:r>
                        <a:rPr lang="en-US" sz="3600" dirty="0" err="1" smtClean="0">
                          <a:solidFill>
                            <a:srgbClr val="083F64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Sovent</a:t>
                      </a:r>
                      <a:r>
                        <a:rPr lang="en-US" sz="3600" dirty="0" smtClean="0">
                          <a:solidFill>
                            <a:srgbClr val="083F64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B,%</a:t>
                      </a:r>
                      <a:endParaRPr lang="en-US" sz="3600" dirty="0">
                        <a:solidFill>
                          <a:srgbClr val="083F64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 smtClean="0">
                          <a:solidFill>
                            <a:srgbClr val="083F64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30</a:t>
                      </a:r>
                      <a:endParaRPr lang="en-US" sz="3600" dirty="0">
                        <a:solidFill>
                          <a:srgbClr val="083F64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 smtClean="0">
                          <a:solidFill>
                            <a:srgbClr val="083F64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30</a:t>
                      </a:r>
                      <a:endParaRPr lang="en-US" sz="3600" dirty="0">
                        <a:solidFill>
                          <a:srgbClr val="083F64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 smtClean="0">
                          <a:solidFill>
                            <a:srgbClr val="083F64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80</a:t>
                      </a:r>
                      <a:endParaRPr lang="en-US" sz="3600" dirty="0">
                        <a:solidFill>
                          <a:srgbClr val="083F64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 smtClean="0">
                          <a:solidFill>
                            <a:srgbClr val="083F64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80</a:t>
                      </a:r>
                      <a:endParaRPr lang="en-US" sz="3600" dirty="0">
                        <a:solidFill>
                          <a:srgbClr val="083F64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 smtClean="0">
                          <a:solidFill>
                            <a:srgbClr val="083F64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30</a:t>
                      </a:r>
                      <a:endParaRPr lang="en-US" sz="3600" dirty="0">
                        <a:solidFill>
                          <a:srgbClr val="083F64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 smtClean="0">
                          <a:solidFill>
                            <a:srgbClr val="083F64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30</a:t>
                      </a:r>
                      <a:endParaRPr lang="en-US" sz="3600" dirty="0">
                        <a:solidFill>
                          <a:srgbClr val="083F64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14475923"/>
                  </a:ext>
                </a:extLst>
              </a:tr>
            </a:tbl>
          </a:graphicData>
        </a:graphic>
      </p:graphicFrame>
      <p:graphicFrame>
        <p:nvGraphicFramePr>
          <p:cNvPr id="38" name="Chart 3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47846717"/>
              </p:ext>
            </p:extLst>
          </p:nvPr>
        </p:nvGraphicFramePr>
        <p:xfrm>
          <a:off x="13103124" y="26837629"/>
          <a:ext cx="11700300" cy="51836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  <p:graphicFrame>
        <p:nvGraphicFramePr>
          <p:cNvPr id="12" name="Table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95591087"/>
              </p:ext>
            </p:extLst>
          </p:nvPr>
        </p:nvGraphicFramePr>
        <p:xfrm>
          <a:off x="26174915" y="13911951"/>
          <a:ext cx="10205921" cy="210479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649916">
                  <a:extLst>
                    <a:ext uri="{9D8B030D-6E8A-4147-A177-3AD203B41FA5}">
                      <a16:colId xmlns:a16="http://schemas.microsoft.com/office/drawing/2014/main" val="2592380379"/>
                    </a:ext>
                  </a:extLst>
                </a:gridCol>
                <a:gridCol w="2309888">
                  <a:extLst>
                    <a:ext uri="{9D8B030D-6E8A-4147-A177-3AD203B41FA5}">
                      <a16:colId xmlns:a16="http://schemas.microsoft.com/office/drawing/2014/main" val="45043314"/>
                    </a:ext>
                  </a:extLst>
                </a:gridCol>
                <a:gridCol w="854695">
                  <a:extLst>
                    <a:ext uri="{9D8B030D-6E8A-4147-A177-3AD203B41FA5}">
                      <a16:colId xmlns:a16="http://schemas.microsoft.com/office/drawing/2014/main" val="3182577981"/>
                    </a:ext>
                  </a:extLst>
                </a:gridCol>
                <a:gridCol w="2358607">
                  <a:extLst>
                    <a:ext uri="{9D8B030D-6E8A-4147-A177-3AD203B41FA5}">
                      <a16:colId xmlns:a16="http://schemas.microsoft.com/office/drawing/2014/main" val="1895260390"/>
                    </a:ext>
                  </a:extLst>
                </a:gridCol>
                <a:gridCol w="2032815">
                  <a:extLst>
                    <a:ext uri="{9D8B030D-6E8A-4147-A177-3AD203B41FA5}">
                      <a16:colId xmlns:a16="http://schemas.microsoft.com/office/drawing/2014/main" val="3140319747"/>
                    </a:ext>
                  </a:extLst>
                </a:gridCol>
              </a:tblGrid>
              <a:tr h="900642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Table </a:t>
                      </a:r>
                      <a:r>
                        <a:rPr lang="en-US" sz="32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3. </a:t>
                      </a:r>
                      <a:endParaRPr lang="en-US" sz="3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Direct filtration</a:t>
                      </a:r>
                      <a:endParaRPr lang="en-US" sz="3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Pretreated with </a:t>
                      </a:r>
                      <a:r>
                        <a:rPr lang="en-US" sz="32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BAK</a:t>
                      </a:r>
                      <a:endParaRPr lang="en-US" sz="3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34024590"/>
                  </a:ext>
                </a:extLst>
              </a:tr>
              <a:tr h="602078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PQ, ng/mL</a:t>
                      </a:r>
                      <a:endParaRPr lang="en-US" sz="3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dirty="0">
                          <a:solidFill>
                            <a:srgbClr val="083F64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</a:t>
                      </a:r>
                      <a:endParaRPr lang="en-US" sz="3200" dirty="0">
                        <a:solidFill>
                          <a:srgbClr val="083F64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dirty="0">
                          <a:solidFill>
                            <a:srgbClr val="083F64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</a:t>
                      </a:r>
                      <a:endParaRPr lang="en-US" sz="3200" dirty="0">
                        <a:solidFill>
                          <a:srgbClr val="083F64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dirty="0">
                          <a:solidFill>
                            <a:srgbClr val="083F64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0.1</a:t>
                      </a:r>
                      <a:endParaRPr lang="en-US" sz="3200" dirty="0">
                        <a:solidFill>
                          <a:srgbClr val="083F64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>
                          <a:solidFill>
                            <a:srgbClr val="083F64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</a:t>
                      </a:r>
                      <a:endParaRPr lang="en-US" sz="3200">
                        <a:solidFill>
                          <a:srgbClr val="083F64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033731518"/>
                  </a:ext>
                </a:extLst>
              </a:tr>
              <a:tr h="602078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Recovery, %</a:t>
                      </a:r>
                      <a:endParaRPr lang="en-US" sz="3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dirty="0">
                          <a:solidFill>
                            <a:srgbClr val="083F64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50</a:t>
                      </a:r>
                      <a:endParaRPr lang="en-US" sz="3200" dirty="0">
                        <a:solidFill>
                          <a:srgbClr val="083F64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dirty="0">
                          <a:solidFill>
                            <a:srgbClr val="083F64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71</a:t>
                      </a:r>
                      <a:endParaRPr lang="en-US" sz="3200" dirty="0">
                        <a:solidFill>
                          <a:srgbClr val="083F64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dirty="0">
                          <a:solidFill>
                            <a:srgbClr val="083F64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103</a:t>
                      </a:r>
                      <a:endParaRPr lang="en-US" sz="3200" dirty="0">
                        <a:solidFill>
                          <a:srgbClr val="083F64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dirty="0">
                          <a:solidFill>
                            <a:srgbClr val="083F64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104</a:t>
                      </a:r>
                      <a:endParaRPr lang="en-US" sz="3200" dirty="0">
                        <a:solidFill>
                          <a:srgbClr val="083F64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536832587"/>
                  </a:ext>
                </a:extLst>
              </a:tr>
            </a:tbl>
          </a:graphicData>
        </a:graphic>
      </p:graphicFrame>
      <p:graphicFrame>
        <p:nvGraphicFramePr>
          <p:cNvPr id="13" name="Table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20963545"/>
              </p:ext>
            </p:extLst>
          </p:nvPr>
        </p:nvGraphicFramePr>
        <p:xfrm>
          <a:off x="25835986" y="27334917"/>
          <a:ext cx="11158008" cy="322374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799303">
                  <a:extLst>
                    <a:ext uri="{9D8B030D-6E8A-4147-A177-3AD203B41FA5}">
                      <a16:colId xmlns:a16="http://schemas.microsoft.com/office/drawing/2014/main" val="2055630821"/>
                    </a:ext>
                  </a:extLst>
                </a:gridCol>
                <a:gridCol w="1245275">
                  <a:extLst>
                    <a:ext uri="{9D8B030D-6E8A-4147-A177-3AD203B41FA5}">
                      <a16:colId xmlns:a16="http://schemas.microsoft.com/office/drawing/2014/main" val="1698076822"/>
                    </a:ext>
                  </a:extLst>
                </a:gridCol>
                <a:gridCol w="1556595">
                  <a:extLst>
                    <a:ext uri="{9D8B030D-6E8A-4147-A177-3AD203B41FA5}">
                      <a16:colId xmlns:a16="http://schemas.microsoft.com/office/drawing/2014/main" val="3148871271"/>
                    </a:ext>
                  </a:extLst>
                </a:gridCol>
                <a:gridCol w="1463198">
                  <a:extLst>
                    <a:ext uri="{9D8B030D-6E8A-4147-A177-3AD203B41FA5}">
                      <a16:colId xmlns:a16="http://schemas.microsoft.com/office/drawing/2014/main" val="4152205327"/>
                    </a:ext>
                  </a:extLst>
                </a:gridCol>
                <a:gridCol w="1649989">
                  <a:extLst>
                    <a:ext uri="{9D8B030D-6E8A-4147-A177-3AD203B41FA5}">
                      <a16:colId xmlns:a16="http://schemas.microsoft.com/office/drawing/2014/main" val="3313017690"/>
                    </a:ext>
                  </a:extLst>
                </a:gridCol>
                <a:gridCol w="888790">
                  <a:extLst>
                    <a:ext uri="{9D8B030D-6E8A-4147-A177-3AD203B41FA5}">
                      <a16:colId xmlns:a16="http://schemas.microsoft.com/office/drawing/2014/main" val="2219477662"/>
                    </a:ext>
                  </a:extLst>
                </a:gridCol>
                <a:gridCol w="885727">
                  <a:extLst>
                    <a:ext uri="{9D8B030D-6E8A-4147-A177-3AD203B41FA5}">
                      <a16:colId xmlns:a16="http://schemas.microsoft.com/office/drawing/2014/main" val="2820922708"/>
                    </a:ext>
                  </a:extLst>
                </a:gridCol>
                <a:gridCol w="871694">
                  <a:extLst>
                    <a:ext uri="{9D8B030D-6E8A-4147-A177-3AD203B41FA5}">
                      <a16:colId xmlns:a16="http://schemas.microsoft.com/office/drawing/2014/main" val="2052842935"/>
                    </a:ext>
                  </a:extLst>
                </a:gridCol>
                <a:gridCol w="797437">
                  <a:extLst>
                    <a:ext uri="{9D8B030D-6E8A-4147-A177-3AD203B41FA5}">
                      <a16:colId xmlns:a16="http://schemas.microsoft.com/office/drawing/2014/main" val="3954190231"/>
                    </a:ext>
                  </a:extLst>
                </a:gridCol>
              </a:tblGrid>
              <a:tr h="513743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Table </a:t>
                      </a:r>
                      <a:r>
                        <a:rPr lang="en-US" sz="28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  <a:endParaRPr lang="en-US" sz="2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 gridSpan="4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Intra-day</a:t>
                      </a:r>
                      <a:endParaRPr lang="en-US" sz="2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Inter-day</a:t>
                      </a:r>
                      <a:endParaRPr lang="en-US" sz="2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25892260"/>
                  </a:ext>
                </a:extLst>
              </a:tr>
              <a:tr h="834332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Nominal*</a:t>
                      </a:r>
                      <a:endParaRPr lang="en-US" sz="28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solidFill>
                            <a:srgbClr val="083F64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0.02</a:t>
                      </a:r>
                      <a:endParaRPr lang="en-US" sz="2800" dirty="0">
                        <a:solidFill>
                          <a:srgbClr val="083F64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solidFill>
                            <a:srgbClr val="083F64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0.06</a:t>
                      </a:r>
                      <a:endParaRPr lang="en-US" sz="2800" dirty="0">
                        <a:solidFill>
                          <a:srgbClr val="083F64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solidFill>
                            <a:srgbClr val="083F64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1.5</a:t>
                      </a:r>
                      <a:endParaRPr lang="en-US" sz="2800" dirty="0">
                        <a:solidFill>
                          <a:srgbClr val="083F64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solidFill>
                            <a:srgbClr val="083F64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  <a:endParaRPr lang="en-US" sz="2800" dirty="0">
                        <a:solidFill>
                          <a:srgbClr val="083F64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solidFill>
                            <a:srgbClr val="083F64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0.02</a:t>
                      </a:r>
                      <a:endParaRPr lang="en-US" sz="2800" dirty="0">
                        <a:solidFill>
                          <a:srgbClr val="083F64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>
                          <a:solidFill>
                            <a:srgbClr val="083F64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0.06</a:t>
                      </a:r>
                      <a:endParaRPr lang="en-US" sz="2800">
                        <a:solidFill>
                          <a:srgbClr val="083F64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solidFill>
                            <a:srgbClr val="083F64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1.5</a:t>
                      </a:r>
                      <a:endParaRPr lang="en-US" sz="2800" dirty="0">
                        <a:solidFill>
                          <a:srgbClr val="083F64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solidFill>
                            <a:srgbClr val="083F64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  <a:endParaRPr lang="en-US" sz="2800" dirty="0">
                        <a:solidFill>
                          <a:srgbClr val="083F64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009106721"/>
                  </a:ext>
                </a:extLst>
              </a:tr>
              <a:tr h="680243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CV%</a:t>
                      </a:r>
                      <a:endParaRPr lang="en-US" sz="28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>
                          <a:solidFill>
                            <a:srgbClr val="083F64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6.2-15</a:t>
                      </a:r>
                      <a:endParaRPr lang="en-US" sz="2800">
                        <a:solidFill>
                          <a:srgbClr val="083F64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>
                          <a:solidFill>
                            <a:srgbClr val="083F64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4.4-11</a:t>
                      </a:r>
                      <a:endParaRPr lang="en-US" sz="2800">
                        <a:solidFill>
                          <a:srgbClr val="083F64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>
                          <a:solidFill>
                            <a:srgbClr val="083F64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4.7-11</a:t>
                      </a:r>
                      <a:endParaRPr lang="en-US" sz="2800">
                        <a:solidFill>
                          <a:srgbClr val="083F64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solidFill>
                            <a:srgbClr val="083F64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2.5-8.6</a:t>
                      </a:r>
                      <a:endParaRPr lang="en-US" sz="2800" dirty="0">
                        <a:solidFill>
                          <a:srgbClr val="083F64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solidFill>
                            <a:srgbClr val="083F64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</a:t>
                      </a:r>
                      <a:endParaRPr lang="en-US" sz="2800" dirty="0">
                        <a:solidFill>
                          <a:srgbClr val="083F64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solidFill>
                            <a:srgbClr val="083F64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9.7</a:t>
                      </a:r>
                      <a:endParaRPr lang="en-US" sz="2800" dirty="0">
                        <a:solidFill>
                          <a:srgbClr val="083F64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solidFill>
                            <a:srgbClr val="083F64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8.5</a:t>
                      </a:r>
                      <a:endParaRPr lang="en-US" sz="2800" dirty="0">
                        <a:solidFill>
                          <a:srgbClr val="083F64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solidFill>
                            <a:srgbClr val="083F64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7.0</a:t>
                      </a:r>
                      <a:endParaRPr lang="en-US" sz="2800" dirty="0">
                        <a:solidFill>
                          <a:srgbClr val="083F64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539014784"/>
                  </a:ext>
                </a:extLst>
              </a:tr>
              <a:tr h="681679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Dev%</a:t>
                      </a:r>
                      <a:endParaRPr lang="en-US" sz="28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>
                          <a:solidFill>
                            <a:srgbClr val="083F64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3.8-15</a:t>
                      </a:r>
                      <a:endParaRPr lang="en-US" sz="2800">
                        <a:solidFill>
                          <a:srgbClr val="083F64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>
                          <a:solidFill>
                            <a:srgbClr val="083F64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-8.9-1.6</a:t>
                      </a:r>
                      <a:endParaRPr lang="en-US" sz="2800">
                        <a:solidFill>
                          <a:srgbClr val="083F64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>
                          <a:solidFill>
                            <a:srgbClr val="083F64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-7.3-3.2</a:t>
                      </a:r>
                      <a:endParaRPr lang="en-US" sz="2800">
                        <a:solidFill>
                          <a:srgbClr val="083F64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>
                          <a:solidFill>
                            <a:srgbClr val="083F64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-0.67-9.8</a:t>
                      </a:r>
                      <a:endParaRPr lang="en-US" sz="2800">
                        <a:solidFill>
                          <a:srgbClr val="083F64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>
                          <a:solidFill>
                            <a:srgbClr val="083F64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9.9</a:t>
                      </a:r>
                      <a:endParaRPr lang="en-US" sz="2800">
                        <a:solidFill>
                          <a:srgbClr val="083F64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>
                          <a:solidFill>
                            <a:srgbClr val="083F64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-4.9</a:t>
                      </a:r>
                      <a:endParaRPr lang="en-US" sz="2800">
                        <a:solidFill>
                          <a:srgbClr val="083F64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>
                          <a:solidFill>
                            <a:srgbClr val="083F64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-2.9</a:t>
                      </a:r>
                      <a:endParaRPr lang="en-US" sz="2800">
                        <a:solidFill>
                          <a:srgbClr val="083F64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solidFill>
                            <a:srgbClr val="083F64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4.2</a:t>
                      </a:r>
                      <a:endParaRPr lang="en-US" sz="2800" dirty="0">
                        <a:solidFill>
                          <a:srgbClr val="083F64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785311104"/>
                  </a:ext>
                </a:extLst>
              </a:tr>
              <a:tr h="513743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</a:t>
                      </a:r>
                      <a:endParaRPr lang="en-US" sz="28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>
                          <a:solidFill>
                            <a:srgbClr val="083F64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</a:t>
                      </a:r>
                      <a:endParaRPr lang="en-US" sz="2800">
                        <a:solidFill>
                          <a:srgbClr val="083F64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>
                          <a:solidFill>
                            <a:srgbClr val="083F64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</a:t>
                      </a:r>
                      <a:endParaRPr lang="en-US" sz="2800">
                        <a:solidFill>
                          <a:srgbClr val="083F64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solidFill>
                            <a:srgbClr val="083F64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</a:t>
                      </a:r>
                      <a:endParaRPr lang="en-US" sz="2800" dirty="0">
                        <a:solidFill>
                          <a:srgbClr val="083F64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>
                          <a:solidFill>
                            <a:srgbClr val="083F64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</a:t>
                      </a:r>
                      <a:endParaRPr lang="en-US" sz="2800">
                        <a:solidFill>
                          <a:srgbClr val="083F64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>
                          <a:solidFill>
                            <a:srgbClr val="083F64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18</a:t>
                      </a:r>
                      <a:endParaRPr lang="en-US" sz="2800">
                        <a:solidFill>
                          <a:srgbClr val="083F64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solidFill>
                            <a:srgbClr val="083F64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18</a:t>
                      </a:r>
                      <a:endParaRPr lang="en-US" sz="2800" dirty="0">
                        <a:solidFill>
                          <a:srgbClr val="083F64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>
                          <a:solidFill>
                            <a:srgbClr val="083F64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18</a:t>
                      </a:r>
                      <a:endParaRPr lang="en-US" sz="2800">
                        <a:solidFill>
                          <a:srgbClr val="083F64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solidFill>
                            <a:srgbClr val="083F64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18</a:t>
                      </a:r>
                      <a:endParaRPr lang="en-US" sz="2800" dirty="0">
                        <a:solidFill>
                          <a:srgbClr val="083F64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55530825"/>
                  </a:ext>
                </a:extLst>
              </a:tr>
            </a:tbl>
          </a:graphicData>
        </a:graphic>
      </p:graphicFrame>
      <p:sp>
        <p:nvSpPr>
          <p:cNvPr id="14" name="TextBox 13"/>
          <p:cNvSpPr txBox="1"/>
          <p:nvPr/>
        </p:nvSpPr>
        <p:spPr>
          <a:xfrm>
            <a:off x="38050838" y="14395715"/>
            <a:ext cx="10931198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rgbClr val="083F6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Fig.3. </a:t>
            </a:r>
            <a:r>
              <a:rPr lang="en-US" sz="3200" dirty="0">
                <a:solidFill>
                  <a:srgbClr val="083F6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Concentration-time profile for unbound and total PQ </a:t>
            </a:r>
            <a:endParaRPr lang="en-US" sz="3200" dirty="0" smtClean="0">
              <a:solidFill>
                <a:srgbClr val="083F6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3200" dirty="0" smtClean="0">
                <a:solidFill>
                  <a:srgbClr val="083F6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from </a:t>
            </a:r>
            <a:r>
              <a:rPr lang="en-US" sz="3200" dirty="0">
                <a:solidFill>
                  <a:srgbClr val="083F6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</a:t>
            </a:r>
            <a:r>
              <a:rPr lang="en-US" sz="3200" dirty="0" smtClean="0">
                <a:solidFill>
                  <a:srgbClr val="083F6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pregnant woman receiving PQ chemoprevention. </a:t>
            </a:r>
            <a:endParaRPr lang="en-US" sz="3200" dirty="0">
              <a:solidFill>
                <a:srgbClr val="083F6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80158" y="27619792"/>
            <a:ext cx="361316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>
                <a:solidFill>
                  <a:srgbClr val="083F6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Fig. 1. Work flow</a:t>
            </a:r>
            <a:endParaRPr lang="en-US" sz="3600" dirty="0">
              <a:solidFill>
                <a:srgbClr val="083F6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290357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1090</TotalTime>
  <Words>969</Words>
  <Application>Microsoft Office PowerPoint</Application>
  <PresentationFormat>Custom</PresentationFormat>
  <Paragraphs>170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8" baseType="lpstr">
      <vt:lpstr>Calibri (Body)</vt:lpstr>
      <vt:lpstr>ＭＳ Ｐゴシック</vt:lpstr>
      <vt:lpstr>Arial</vt:lpstr>
      <vt:lpstr>Calibri</vt:lpstr>
      <vt:lpstr>Calibri Light</vt:lpstr>
      <vt:lpstr>Symbol</vt:lpstr>
      <vt:lpstr>Office Theme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Pamela Ortiz</dc:creator>
  <cp:lastModifiedBy>Huang, Liusheng</cp:lastModifiedBy>
  <cp:revision>109</cp:revision>
  <dcterms:created xsi:type="dcterms:W3CDTF">2016-11-22T18:17:53Z</dcterms:created>
  <dcterms:modified xsi:type="dcterms:W3CDTF">2019-10-22T00:21:37Z</dcterms:modified>
</cp:coreProperties>
</file>