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99" r:id="rId3"/>
    <p:sldId id="297" r:id="rId4"/>
    <p:sldId id="295" r:id="rId5"/>
    <p:sldId id="300" r:id="rId6"/>
    <p:sldId id="285" r:id="rId7"/>
    <p:sldId id="301" r:id="rId8"/>
    <p:sldId id="284" r:id="rId9"/>
    <p:sldId id="302" r:id="rId10"/>
    <p:sldId id="263" r:id="rId11"/>
    <p:sldId id="262" r:id="rId12"/>
    <p:sldId id="265" r:id="rId13"/>
    <p:sldId id="296" r:id="rId14"/>
    <p:sldId id="303" r:id="rId15"/>
    <p:sldId id="304" r:id="rId16"/>
    <p:sldId id="309" r:id="rId17"/>
    <p:sldId id="310" r:id="rId18"/>
    <p:sldId id="305" r:id="rId19"/>
    <p:sldId id="306" r:id="rId20"/>
    <p:sldId id="307" r:id="rId21"/>
    <p:sldId id="308" r:id="rId22"/>
  </p:sldIdLst>
  <p:sldSz cx="9144000" cy="6858000" type="screen4x3"/>
  <p:notesSz cx="6858000" cy="9153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42" autoAdjust="0"/>
  </p:normalViewPr>
  <p:slideViewPr>
    <p:cSldViewPr>
      <p:cViewPr>
        <p:scale>
          <a:sx n="77" d="100"/>
          <a:sy n="77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B1ADD1-B959-41C7-AC62-0B455E938726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47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947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69E763-4AF5-4426-878D-41EED4C53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92DB11F-588D-48F5-A270-4FF9D9551803}" type="datetimeFigureOut">
              <a:rPr lang="en-US"/>
              <a:pPr/>
              <a:t>3/19/2015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78350" cy="3433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8163"/>
            <a:ext cx="54864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473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9473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440258-5309-441A-B818-A9CC94BAC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0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A1BE6-9B1A-48D4-8F4E-697C1D9404F8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1345ED-7FD6-48CA-97C1-9AAFA41BA0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812F6-E63F-475A-96AE-046B9B54AE85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849A8-7B3F-4232-9C0D-9C0C16E98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ECA91-D027-4428-AC4A-30EC3EA796D4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88173-6F00-4B7C-9C1E-348DBC837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4ED92-B315-400E-AB7D-692B3CE65CA2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41EB8-591F-4F61-A1C8-C402D5B2A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2E28A-30F8-4BB1-99B0-57B68D2C998D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61672-42E8-4F90-A960-309262CBA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2F36C-53B8-4721-8FA6-49BDF7D878C7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36171-68CB-4D15-94FC-A402FD74A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C4DA2-F4A5-45FF-86ED-BF8EC2DBC9A3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1533D-1610-4C96-B6B1-0B7535390C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FA4B3-7473-4113-97C0-3565DB20BF7F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A6433-DEBD-447C-AFA5-1CE7E7E426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326E-6822-4A26-954B-73E45BBC2C65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7665-62EB-4FC3-A8DE-9D752CEE0A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DBD80-42ED-4CD3-B5FB-337A7CD0C863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C634-243B-418E-B84E-887B65968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23A72-9B59-45BD-8595-47EBA19CFA1B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BF0BE-82EE-48D5-A8F0-AA9855389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7C51A846-91F7-475A-9742-DA86DBD944BC}" type="datetimeFigureOut">
              <a:rPr lang="en-US" smtClean="0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392585-AD5D-402C-91E0-9C8ABA4D8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Host Genomics in WIHS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The WIHS GWAS data set</a:t>
            </a:r>
          </a:p>
          <a:p>
            <a:r>
              <a:rPr lang="en-US" sz="3200" dirty="0" smtClean="0"/>
              <a:t> Concept Sheet</a:t>
            </a:r>
          </a:p>
          <a:p>
            <a:r>
              <a:rPr lang="en-US" sz="3200" dirty="0" smtClean="0"/>
              <a:t> Data use agreement</a:t>
            </a:r>
          </a:p>
          <a:p>
            <a:r>
              <a:rPr lang="en-US" sz="3200" dirty="0" smtClean="0"/>
              <a:t> Data </a:t>
            </a:r>
            <a:r>
              <a:rPr lang="en-US" sz="3200" dirty="0"/>
              <a:t>transfer</a:t>
            </a:r>
          </a:p>
          <a:p>
            <a:r>
              <a:rPr lang="en-US" sz="3200" dirty="0" smtClean="0"/>
              <a:t> Analytic support</a:t>
            </a:r>
          </a:p>
        </p:txBody>
      </p:sp>
    </p:spTree>
    <p:extLst>
      <p:ext uri="{BB962C8B-B14F-4D97-AF65-F5344CB8AC3E}">
        <p14:creationId xmlns:p14="http://schemas.microsoft.com/office/powerpoint/2010/main" val="29796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Foundation for secure transfer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267200" cy="532743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4343400"/>
            <a:ext cx="215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verified by examining Concept Sheet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5715000" y="4495801"/>
            <a:ext cx="914400" cy="30926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81000" y="149929"/>
            <a:ext cx="7315200" cy="1154097"/>
          </a:xfrm>
        </p:spPr>
        <p:txBody>
          <a:bodyPr/>
          <a:lstStyle/>
          <a:p>
            <a:r>
              <a:rPr lang="en-US" dirty="0" smtClean="0"/>
              <a:t>Encrypting data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371600"/>
            <a:ext cx="4505325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Decrypting data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888" y="1371600"/>
            <a:ext cx="4379912" cy="50974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536"/>
            <a:ext cx="7315200" cy="115409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effectLst/>
              </a:rPr>
              <a:t>WIHS Assay Validation </a:t>
            </a:r>
            <a:r>
              <a:rPr lang="en-US" dirty="0" smtClean="0">
                <a:solidFill>
                  <a:schemeClr val="tx2"/>
                </a:solidFill>
                <a:effectLst/>
              </a:rPr>
              <a:t>Report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r="1887"/>
          <a:stretch>
            <a:fillRect/>
          </a:stretch>
        </p:blipFill>
        <p:spPr bwMode="auto">
          <a:xfrm>
            <a:off x="838200" y="1219200"/>
            <a:ext cx="3733800" cy="23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7006" b="22334"/>
          <a:stretch/>
        </p:blipFill>
        <p:spPr bwMode="auto">
          <a:xfrm>
            <a:off x="4652324" y="1219200"/>
            <a:ext cx="3882076" cy="230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250" b="44667"/>
          <a:stretch/>
        </p:blipFill>
        <p:spPr bwMode="auto">
          <a:xfrm>
            <a:off x="838200" y="3810000"/>
            <a:ext cx="7772400" cy="27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9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Host Genomics in WIHS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The WIHS GWAS data set</a:t>
            </a:r>
          </a:p>
          <a:p>
            <a:r>
              <a:rPr lang="en-US" sz="3200" dirty="0" smtClean="0"/>
              <a:t> Concept Sheet</a:t>
            </a:r>
          </a:p>
          <a:p>
            <a:r>
              <a:rPr lang="en-US" sz="3200" dirty="0" smtClean="0"/>
              <a:t> Data use agreement</a:t>
            </a:r>
          </a:p>
          <a:p>
            <a:r>
              <a:rPr lang="en-US" sz="3200" dirty="0" smtClean="0"/>
              <a:t> Data </a:t>
            </a:r>
            <a:r>
              <a:rPr lang="en-US" sz="3200" dirty="0"/>
              <a:t>transfer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Analytic support</a:t>
            </a:r>
          </a:p>
          <a:p>
            <a:pPr lvl="1"/>
            <a:r>
              <a:rPr lang="en-US" sz="3000" dirty="0" smtClean="0"/>
              <a:t>Special note on racial and ethnic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2330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Analytic Support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Pre-submission Concept Sheet review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Evaluation of and assistance with study design and the data analysis plan.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Potential involvement as a co-Investigator  to provide</a:t>
            </a:r>
          </a:p>
          <a:p>
            <a:pPr lvl="1"/>
            <a:r>
              <a:rPr lang="en-US" sz="3000" dirty="0" smtClean="0"/>
              <a:t> Analytic support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Assistance with dissemination</a:t>
            </a:r>
          </a:p>
        </p:txBody>
      </p:sp>
    </p:spTree>
    <p:extLst>
      <p:ext uri="{BB962C8B-B14F-4D97-AF65-F5344CB8AC3E}">
        <p14:creationId xmlns:p14="http://schemas.microsoft.com/office/powerpoint/2010/main" val="38190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28600" y="35955"/>
            <a:ext cx="8001000" cy="115409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Approaches to Race/ethnicity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762000" y="1261073"/>
            <a:ext cx="7467600" cy="42253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Self-report only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Genomic estimates of self-reported race and ethnicity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Both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So, how do we estimate genetic ancestry?</a:t>
            </a:r>
          </a:p>
        </p:txBody>
      </p:sp>
    </p:spTree>
    <p:extLst>
      <p:ext uri="{BB962C8B-B14F-4D97-AF65-F5344CB8AC3E}">
        <p14:creationId xmlns:p14="http://schemas.microsoft.com/office/powerpoint/2010/main" val="20473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28600" y="35955"/>
            <a:ext cx="80010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Estimating race/ethnicity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762000" y="1261073"/>
            <a:ext cx="7467600" cy="422532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Select “ancestry informative markers” from across the genome</a:t>
            </a:r>
          </a:p>
          <a:p>
            <a:r>
              <a:rPr lang="en-US" sz="3200" u="sng" dirty="0" smtClean="0"/>
              <a:t>Estimate</a:t>
            </a:r>
            <a:r>
              <a:rPr lang="en-US" sz="3200" dirty="0" smtClean="0"/>
              <a:t> latent subgroups using ancestry informative markers</a:t>
            </a:r>
          </a:p>
          <a:p>
            <a:pPr lvl="1"/>
            <a:r>
              <a:rPr lang="en-US" sz="3000" dirty="0" smtClean="0"/>
              <a:t>Note that this is a somewhat circular process and is not perfect</a:t>
            </a:r>
          </a:p>
          <a:p>
            <a:pPr lvl="1"/>
            <a:r>
              <a:rPr lang="en-US" sz="3000" dirty="0" smtClean="0"/>
              <a:t>Principle component analysis</a:t>
            </a:r>
          </a:p>
          <a:p>
            <a:r>
              <a:rPr lang="en-US" sz="3200" dirty="0" smtClean="0"/>
              <a:t>Use these estimates jointly as covariates</a:t>
            </a:r>
          </a:p>
          <a:p>
            <a:pPr lvl="1"/>
            <a:r>
              <a:rPr lang="en-US" sz="3000" dirty="0" smtClean="0"/>
              <a:t>These PCs (n=10) are provided with all genomic data requests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58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r="15386" b="9786"/>
          <a:stretch/>
        </p:blipFill>
        <p:spPr>
          <a:xfrm rot="16200000">
            <a:off x="1978059" y="-493683"/>
            <a:ext cx="5181600" cy="9064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91125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By Racial and Ethnic Group, </a:t>
            </a:r>
          </a:p>
          <a:p>
            <a:r>
              <a:rPr lang="en-US" sz="3200" b="1" dirty="0" smtClean="0"/>
              <a:t>then by Caucasian Component gradient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58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r="15386" b="9894"/>
          <a:stretch/>
        </p:blipFill>
        <p:spPr>
          <a:xfrm rot="16200000">
            <a:off x="1903421" y="-453289"/>
            <a:ext cx="5339490" cy="898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31" y="179454"/>
            <a:ext cx="8303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By Racial and Ethnic Group, </a:t>
            </a:r>
            <a:r>
              <a:rPr lang="en-US" sz="3200" b="1" dirty="0" smtClean="0"/>
              <a:t>then by Site,</a:t>
            </a:r>
            <a:endParaRPr lang="en-US" sz="3200" b="1" dirty="0"/>
          </a:p>
          <a:p>
            <a:r>
              <a:rPr lang="en-US" sz="3200" b="1" dirty="0"/>
              <a:t>then by Caucasian Component gradient</a:t>
            </a:r>
          </a:p>
        </p:txBody>
      </p:sp>
    </p:spTree>
    <p:extLst>
      <p:ext uri="{BB962C8B-B14F-4D97-AF65-F5344CB8AC3E}">
        <p14:creationId xmlns:p14="http://schemas.microsoft.com/office/powerpoint/2010/main" val="386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Host Genomics in WIHS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The WIHS GWAS data set</a:t>
            </a:r>
          </a:p>
          <a:p>
            <a:r>
              <a:rPr lang="en-US" sz="3200" dirty="0" smtClean="0"/>
              <a:t> Concept Sheet</a:t>
            </a:r>
          </a:p>
          <a:p>
            <a:r>
              <a:rPr lang="en-US" sz="3200" dirty="0" smtClean="0"/>
              <a:t> Data use agreement</a:t>
            </a:r>
          </a:p>
          <a:p>
            <a:r>
              <a:rPr lang="en-US" sz="3200" dirty="0" smtClean="0"/>
              <a:t> Data </a:t>
            </a:r>
            <a:r>
              <a:rPr lang="en-US" sz="3200" dirty="0"/>
              <a:t>transfer</a:t>
            </a:r>
          </a:p>
          <a:p>
            <a:r>
              <a:rPr lang="en-US" sz="3200" dirty="0" smtClean="0"/>
              <a:t> Analytic support</a:t>
            </a:r>
          </a:p>
        </p:txBody>
      </p:sp>
    </p:spTree>
    <p:extLst>
      <p:ext uri="{BB962C8B-B14F-4D97-AF65-F5344CB8AC3E}">
        <p14:creationId xmlns:p14="http://schemas.microsoft.com/office/powerpoint/2010/main" val="34292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\Desktop\WIHS\WIHS GENOMICS\WIHS V ASG\WIHS_AIMS\GWAS_PC1&amp;PC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1802" r="1053" b="2163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38" y="506459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Principle components: PC1 vs PC2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d\Desktop\WIHS\WIHS GENOMICS\WIHS V ASG\WIHS_AIMS\GWAS_PC1&amp;PC2_by_si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2523" r="1921" b="2162"/>
          <a:stretch/>
        </p:blipFill>
        <p:spPr bwMode="auto">
          <a:xfrm>
            <a:off x="12356" y="1143000"/>
            <a:ext cx="9131644" cy="57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7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Principle components: PC1 vs PC2, by site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5388"/>
            <a:ext cx="7315200" cy="717612"/>
          </a:xfrm>
        </p:spPr>
        <p:txBody>
          <a:bodyPr/>
          <a:lstStyle/>
          <a:p>
            <a:r>
              <a:rPr lang="en-US" dirty="0" smtClean="0"/>
              <a:t>The GWAS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153400" cy="5013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3700 / 3740 WIHS participants submitted for GWAS</a:t>
            </a:r>
          </a:p>
          <a:p>
            <a:r>
              <a:rPr lang="en-US" sz="2800" dirty="0" smtClean="0"/>
              <a:t>Approximately 5 millions single nucleotide polymorphisms (SNPs)</a:t>
            </a:r>
          </a:p>
          <a:p>
            <a:pPr lvl="1"/>
            <a:r>
              <a:rPr lang="en-US" sz="2400" dirty="0" smtClean="0"/>
              <a:t>2.5 million “common” SNPs (&gt;5% MAF)</a:t>
            </a:r>
          </a:p>
          <a:p>
            <a:pPr lvl="1"/>
            <a:r>
              <a:rPr lang="en-US" sz="2400" dirty="0" smtClean="0"/>
              <a:t>2.5 million “rare” SNPs (&lt;5</a:t>
            </a:r>
            <a:r>
              <a:rPr lang="en-US" sz="2400" dirty="0"/>
              <a:t>% MAF</a:t>
            </a:r>
            <a:r>
              <a:rPr lang="en-US" sz="2400" dirty="0" smtClean="0"/>
              <a:t>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Imputation (additional 8 million SNPs)</a:t>
            </a:r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6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54097"/>
          </a:xfrm>
        </p:spPr>
        <p:txBody>
          <a:bodyPr>
            <a:normAutofit/>
          </a:bodyPr>
          <a:lstStyle/>
          <a:p>
            <a:r>
              <a:rPr lang="en-US" dirty="0"/>
              <a:t>The GWAS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b="1" dirty="0" smtClean="0"/>
              <a:t>Quality control analyses r</a:t>
            </a:r>
            <a:r>
              <a:rPr lang="en-US" sz="2400" dirty="0" smtClean="0"/>
              <a:t>evealed </a:t>
            </a:r>
            <a:r>
              <a:rPr lang="en-US" sz="2400" b="1" dirty="0">
                <a:solidFill>
                  <a:srgbClr val="92D050"/>
                </a:solidFill>
              </a:rPr>
              <a:t>excellent</a:t>
            </a:r>
            <a:r>
              <a:rPr lang="en-US" sz="2400" dirty="0"/>
              <a:t> quality. </a:t>
            </a:r>
            <a:r>
              <a:rPr lang="en-US" sz="2400" dirty="0" smtClean="0"/>
              <a:t> </a:t>
            </a:r>
          </a:p>
          <a:p>
            <a:pPr lvl="0">
              <a:spcBef>
                <a:spcPts val="300"/>
              </a:spcBef>
            </a:pPr>
            <a:r>
              <a:rPr lang="en-US" sz="2000" b="1" dirty="0" smtClean="0">
                <a:solidFill>
                  <a:srgbClr val="FFC000"/>
                </a:solidFill>
              </a:rPr>
              <a:t>Failed samples </a:t>
            </a:r>
            <a:r>
              <a:rPr lang="en-US" sz="2000" dirty="0" smtClean="0"/>
              <a:t>(i.e., low call rate, insufficient DNA)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2.8</a:t>
            </a:r>
            <a:r>
              <a:rPr lang="en-US" sz="2000" dirty="0"/>
              <a:t>% </a:t>
            </a:r>
            <a:r>
              <a:rPr lang="en-US" sz="2000" dirty="0" smtClean="0"/>
              <a:t>(95 </a:t>
            </a:r>
            <a:r>
              <a:rPr lang="en-US" sz="2000" dirty="0"/>
              <a:t>samples</a:t>
            </a:r>
            <a:r>
              <a:rPr lang="en-US" sz="2000" dirty="0" smtClean="0"/>
              <a:t>); 57 of 95 passed repeat analysis</a:t>
            </a:r>
          </a:p>
          <a:p>
            <a:pPr lvl="0">
              <a:spcBef>
                <a:spcPts val="300"/>
              </a:spcBef>
            </a:pPr>
            <a:r>
              <a:rPr lang="en-US" sz="2000" b="1" dirty="0" smtClean="0">
                <a:solidFill>
                  <a:srgbClr val="FFC000"/>
                </a:solidFill>
              </a:rPr>
              <a:t>DNA </a:t>
            </a:r>
            <a:r>
              <a:rPr lang="en-US" sz="2000" b="1" dirty="0">
                <a:solidFill>
                  <a:srgbClr val="FFC000"/>
                </a:solidFill>
              </a:rPr>
              <a:t>sample call </a:t>
            </a:r>
            <a:r>
              <a:rPr lang="en-US" sz="2000" b="1" dirty="0" smtClean="0">
                <a:solidFill>
                  <a:srgbClr val="FFC000"/>
                </a:solidFill>
              </a:rPr>
              <a:t>rate </a:t>
            </a:r>
            <a:r>
              <a:rPr lang="en-US" sz="2000" b="1" dirty="0" smtClean="0"/>
              <a:t>(passed SNP/total SNP)</a:t>
            </a:r>
            <a:r>
              <a:rPr lang="en-US" sz="2000" dirty="0" smtClean="0"/>
              <a:t>:  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100% </a:t>
            </a:r>
            <a:r>
              <a:rPr lang="en-US" sz="2000" dirty="0"/>
              <a:t>with call rates exceeding 97.5%. </a:t>
            </a:r>
          </a:p>
          <a:p>
            <a:pPr lvl="0">
              <a:spcBef>
                <a:spcPts val="300"/>
              </a:spcBef>
            </a:pPr>
            <a:r>
              <a:rPr lang="en-US" sz="2000" b="1" dirty="0" smtClean="0">
                <a:solidFill>
                  <a:srgbClr val="FFC000"/>
                </a:solidFill>
              </a:rPr>
              <a:t>SNP </a:t>
            </a:r>
            <a:r>
              <a:rPr lang="en-US" sz="2000" b="1" dirty="0">
                <a:solidFill>
                  <a:srgbClr val="FFC000"/>
                </a:solidFill>
              </a:rPr>
              <a:t>call </a:t>
            </a:r>
            <a:r>
              <a:rPr lang="en-US" sz="2000" b="1" dirty="0" smtClean="0">
                <a:solidFill>
                  <a:srgbClr val="FFC000"/>
                </a:solidFill>
              </a:rPr>
              <a:t>rate </a:t>
            </a:r>
            <a:r>
              <a:rPr lang="en-US" sz="2000" b="1" dirty="0" smtClean="0"/>
              <a:t>(proportion of samples with valid genotypes)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2,420,602 </a:t>
            </a:r>
            <a:r>
              <a:rPr lang="en-US" sz="2000" dirty="0"/>
              <a:t>of 2,443,179 </a:t>
            </a:r>
            <a:r>
              <a:rPr lang="en-US" sz="2000" dirty="0" smtClean="0"/>
              <a:t>assays </a:t>
            </a:r>
            <a:r>
              <a:rPr lang="en-US" sz="2000" dirty="0"/>
              <a:t>(99.1%) had </a:t>
            </a:r>
            <a:r>
              <a:rPr lang="en-US" sz="2000" dirty="0" err="1" smtClean="0"/>
              <a:t>Gentrain</a:t>
            </a:r>
            <a:r>
              <a:rPr lang="en-US" sz="2000" dirty="0" smtClean="0"/>
              <a:t> scores ≥ 0.8.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2,253,850 </a:t>
            </a:r>
            <a:r>
              <a:rPr lang="en-US" sz="1600" dirty="0"/>
              <a:t>exceeded a call rate of 99</a:t>
            </a:r>
            <a:r>
              <a:rPr lang="en-US" sz="1600" dirty="0" smtClean="0"/>
              <a:t>%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2,391,865 </a:t>
            </a:r>
            <a:r>
              <a:rPr lang="en-US" sz="1600" dirty="0"/>
              <a:t>exceeded a call rate of 97.5</a:t>
            </a:r>
            <a:r>
              <a:rPr lang="en-US" sz="1600" dirty="0" smtClean="0"/>
              <a:t>%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2,419,923 </a:t>
            </a:r>
            <a:r>
              <a:rPr lang="en-US" sz="1600" dirty="0"/>
              <a:t>exceeded a call rate of </a:t>
            </a:r>
            <a:r>
              <a:rPr lang="en-US" sz="1600" dirty="0" smtClean="0"/>
              <a:t>95.0%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Only </a:t>
            </a:r>
            <a:r>
              <a:rPr lang="en-US" sz="1600" dirty="0"/>
              <a:t>678 assays (0.028%) displayed call rates </a:t>
            </a:r>
            <a:r>
              <a:rPr lang="en-US" sz="1600" i="1" dirty="0"/>
              <a:t>less than </a:t>
            </a:r>
            <a:r>
              <a:rPr lang="en-US" sz="1600" dirty="0"/>
              <a:t>95</a:t>
            </a:r>
            <a:r>
              <a:rPr lang="en-US" sz="1600" dirty="0" smtClean="0"/>
              <a:t>%.</a:t>
            </a:r>
          </a:p>
          <a:p>
            <a:pPr lvl="0">
              <a:spcBef>
                <a:spcPts val="300"/>
              </a:spcBef>
            </a:pPr>
            <a:r>
              <a:rPr lang="en-US" sz="2000" b="1" dirty="0" smtClean="0">
                <a:solidFill>
                  <a:srgbClr val="FFC000"/>
                </a:solidFill>
              </a:rPr>
              <a:t>Duplicate </a:t>
            </a:r>
            <a:r>
              <a:rPr lang="en-US" sz="2000" b="1" dirty="0">
                <a:solidFill>
                  <a:srgbClr val="FFC000"/>
                </a:solidFill>
              </a:rPr>
              <a:t>genotype </a:t>
            </a:r>
            <a:r>
              <a:rPr lang="en-US" sz="2000" b="1" dirty="0" smtClean="0">
                <a:solidFill>
                  <a:srgbClr val="FFC000"/>
                </a:solidFill>
              </a:rPr>
              <a:t>concordance </a:t>
            </a:r>
            <a:r>
              <a:rPr lang="en-US" sz="2000" b="1" dirty="0" smtClean="0"/>
              <a:t>(</a:t>
            </a:r>
            <a:r>
              <a:rPr lang="en-US" sz="2000" dirty="0" smtClean="0"/>
              <a:t>2,443,179 </a:t>
            </a:r>
            <a:r>
              <a:rPr lang="en-US" sz="2000" dirty="0"/>
              <a:t>SNP </a:t>
            </a:r>
            <a:r>
              <a:rPr lang="en-US" sz="2000" dirty="0" smtClean="0"/>
              <a:t>assays)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Among 62 </a:t>
            </a:r>
            <a:r>
              <a:rPr lang="en-US" sz="2000" dirty="0"/>
              <a:t>pair duplicate </a:t>
            </a:r>
            <a:r>
              <a:rPr lang="en-US" sz="2000" dirty="0" smtClean="0"/>
              <a:t>samples exceeded </a:t>
            </a:r>
            <a:r>
              <a:rPr lang="en-US" sz="2000" dirty="0"/>
              <a:t>97.6%. </a:t>
            </a:r>
          </a:p>
          <a:p>
            <a:pPr lvl="0">
              <a:spcBef>
                <a:spcPts val="300"/>
              </a:spcBef>
            </a:pPr>
            <a:r>
              <a:rPr lang="en-US" sz="2000" b="1" dirty="0">
                <a:solidFill>
                  <a:srgbClr val="FFC000"/>
                </a:solidFill>
              </a:rPr>
              <a:t>Batch and array level </a:t>
            </a:r>
            <a:r>
              <a:rPr lang="en-US" sz="2000" b="1" dirty="0" smtClean="0">
                <a:solidFill>
                  <a:srgbClr val="FFC000"/>
                </a:solidFill>
              </a:rPr>
              <a:t>resampling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No </a:t>
            </a:r>
            <a:r>
              <a:rPr lang="en-US" sz="2000" dirty="0"/>
              <a:t>evidence of batch effects was </a:t>
            </a:r>
            <a:r>
              <a:rPr lang="en-US" sz="2000" dirty="0" smtClean="0"/>
              <a:t>found</a:t>
            </a:r>
            <a:endParaRPr lang="en-US" sz="2000" dirty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17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Host Genomics in WIHS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The WIHS GWAS data set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Concept Sheet</a:t>
            </a:r>
          </a:p>
          <a:p>
            <a:r>
              <a:rPr lang="en-US" sz="3200" dirty="0" smtClean="0"/>
              <a:t> Data use agreement</a:t>
            </a:r>
          </a:p>
          <a:p>
            <a:r>
              <a:rPr lang="en-US" sz="3200" dirty="0" smtClean="0"/>
              <a:t> Data </a:t>
            </a:r>
            <a:r>
              <a:rPr lang="en-US" sz="3200" dirty="0"/>
              <a:t>transfer</a:t>
            </a:r>
          </a:p>
          <a:p>
            <a:r>
              <a:rPr lang="en-US" sz="3200" dirty="0" smtClean="0"/>
              <a:t> Analytic support</a:t>
            </a:r>
          </a:p>
        </p:txBody>
      </p:sp>
    </p:spTree>
    <p:extLst>
      <p:ext uri="{BB962C8B-B14F-4D97-AF65-F5344CB8AC3E}">
        <p14:creationId xmlns:p14="http://schemas.microsoft.com/office/powerpoint/2010/main" val="33463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5326"/>
            <a:ext cx="8153400" cy="761999"/>
          </a:xfrm>
        </p:spPr>
        <p:txBody>
          <a:bodyPr>
            <a:noAutofit/>
          </a:bodyPr>
          <a:lstStyle/>
          <a:p>
            <a:r>
              <a:rPr lang="en-US" sz="3800" dirty="0" smtClean="0"/>
              <a:t>Concept Sheet: host genomics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30263"/>
            <a:ext cx="83058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Considerations for host genomics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Table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enes required for candidate gene study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 using GWAS dataset, sections 5 &amp; 6 not required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Section 5: laboratory methods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Section 6: QA/QC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 proposing new genotyping, you must substantiate why the GWAS data is not sufficient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non-SNP poorly captured by available SNPs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Region containing the SNP poorly covered by GWAS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Pre-submission review offered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Host Genomics in WIHS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The WIHS GWAS data set</a:t>
            </a:r>
          </a:p>
          <a:p>
            <a:r>
              <a:rPr lang="en-US" sz="3200" dirty="0" smtClean="0"/>
              <a:t> Concept Sheet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Data use agreement</a:t>
            </a:r>
          </a:p>
          <a:p>
            <a:r>
              <a:rPr lang="en-US" sz="3200" dirty="0" smtClean="0"/>
              <a:t> Data </a:t>
            </a:r>
            <a:r>
              <a:rPr lang="en-US" sz="3200" dirty="0"/>
              <a:t>transfer</a:t>
            </a:r>
          </a:p>
          <a:p>
            <a:r>
              <a:rPr lang="en-US" sz="3200" dirty="0" smtClean="0"/>
              <a:t> Analytic support</a:t>
            </a:r>
          </a:p>
        </p:txBody>
      </p:sp>
    </p:spTree>
    <p:extLst>
      <p:ext uri="{BB962C8B-B14F-4D97-AF65-F5344CB8AC3E}">
        <p14:creationId xmlns:p14="http://schemas.microsoft.com/office/powerpoint/2010/main" val="37362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463"/>
            <a:ext cx="7315200" cy="793812"/>
          </a:xfrm>
        </p:spPr>
        <p:txBody>
          <a:bodyPr/>
          <a:lstStyle/>
          <a:p>
            <a:r>
              <a:rPr lang="en-US" dirty="0" smtClean="0"/>
              <a:t>Data Use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76200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Agreement between investigator, WIHS contact, and WIHS to</a:t>
            </a:r>
          </a:p>
          <a:p>
            <a:pPr lvl="1"/>
            <a:r>
              <a:rPr lang="en-US" sz="2200" dirty="0" smtClean="0"/>
              <a:t>Pursue maximum reasonable security measures</a:t>
            </a:r>
          </a:p>
          <a:p>
            <a:pPr lvl="1"/>
            <a:r>
              <a:rPr lang="en-US" sz="2000" dirty="0" smtClean="0"/>
              <a:t>Agree to destroy the genetic data files upon successful completion of the study (i.e., publication)</a:t>
            </a:r>
          </a:p>
          <a:p>
            <a:pPr lvl="1"/>
            <a:r>
              <a:rPr lang="en-US" sz="2000" dirty="0" smtClean="0"/>
              <a:t>Notify WDMAC in the event of a breach of security/loss of confidentiality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4400" y="35955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Host Genomics in WIHS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914400" y="1261073"/>
            <a:ext cx="73152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The WIHS GWAS data set</a:t>
            </a:r>
          </a:p>
          <a:p>
            <a:r>
              <a:rPr lang="en-US" sz="3200" dirty="0" smtClean="0"/>
              <a:t> Concept Sheet</a:t>
            </a:r>
          </a:p>
          <a:p>
            <a:r>
              <a:rPr lang="en-US" sz="3200" dirty="0" smtClean="0"/>
              <a:t> Data use agreement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Data </a:t>
            </a:r>
            <a:r>
              <a:rPr lang="en-US" sz="3200" dirty="0">
                <a:solidFill>
                  <a:srgbClr val="92D050"/>
                </a:solidFill>
              </a:rPr>
              <a:t>transfer</a:t>
            </a:r>
          </a:p>
          <a:p>
            <a:r>
              <a:rPr lang="en-US" sz="3200" dirty="0" smtClean="0"/>
              <a:t> Analytic support</a:t>
            </a:r>
          </a:p>
        </p:txBody>
      </p:sp>
    </p:spTree>
    <p:extLst>
      <p:ext uri="{BB962C8B-B14F-4D97-AF65-F5344CB8AC3E}">
        <p14:creationId xmlns:p14="http://schemas.microsoft.com/office/powerpoint/2010/main" val="17793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9649</TotalTime>
  <Words>637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Perspective</vt:lpstr>
      <vt:lpstr>Host Genomics in WIHS</vt:lpstr>
      <vt:lpstr>Host Genomics in WIHS</vt:lpstr>
      <vt:lpstr>The GWAS Data set</vt:lpstr>
      <vt:lpstr>The GWAS Data set</vt:lpstr>
      <vt:lpstr>Host Genomics in WIHS</vt:lpstr>
      <vt:lpstr>Concept Sheet: host genomics</vt:lpstr>
      <vt:lpstr>Host Genomics in WIHS</vt:lpstr>
      <vt:lpstr>Data Use Agreement</vt:lpstr>
      <vt:lpstr>Host Genomics in WIHS</vt:lpstr>
      <vt:lpstr>Foundation for secure transfer</vt:lpstr>
      <vt:lpstr>Encrypting data</vt:lpstr>
      <vt:lpstr>Decrypting data</vt:lpstr>
      <vt:lpstr>WIHS Assay Validation Report</vt:lpstr>
      <vt:lpstr>Host Genomics in WIHS</vt:lpstr>
      <vt:lpstr>Analytic Support</vt:lpstr>
      <vt:lpstr>Approaches to Race/ethnicity</vt:lpstr>
      <vt:lpstr>Estimating race/ethnicity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Aouizerat, Bradley</dc:creator>
  <cp:lastModifiedBy>Cohen, Jennifer</cp:lastModifiedBy>
  <cp:revision>79</cp:revision>
  <cp:lastPrinted>2012-05-02T16:14:02Z</cp:lastPrinted>
  <dcterms:created xsi:type="dcterms:W3CDTF">2012-03-13T15:18:16Z</dcterms:created>
  <dcterms:modified xsi:type="dcterms:W3CDTF">2015-03-19T21:23:25Z</dcterms:modified>
</cp:coreProperties>
</file>