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58" r:id="rId3"/>
    <p:sldId id="289" r:id="rId4"/>
    <p:sldId id="462" r:id="rId5"/>
    <p:sldId id="466" r:id="rId6"/>
    <p:sldId id="442" r:id="rId7"/>
    <p:sldId id="429" r:id="rId8"/>
    <p:sldId id="435" r:id="rId9"/>
    <p:sldId id="439" r:id="rId10"/>
    <p:sldId id="431" r:id="rId11"/>
    <p:sldId id="430" r:id="rId12"/>
    <p:sldId id="453" r:id="rId13"/>
    <p:sldId id="454" r:id="rId14"/>
    <p:sldId id="455" r:id="rId15"/>
    <p:sldId id="465" r:id="rId16"/>
    <p:sldId id="398" r:id="rId17"/>
    <p:sldId id="444" r:id="rId18"/>
    <p:sldId id="399" r:id="rId19"/>
    <p:sldId id="400" r:id="rId20"/>
    <p:sldId id="428" r:id="rId21"/>
    <p:sldId id="433" r:id="rId22"/>
    <p:sldId id="434" r:id="rId23"/>
    <p:sldId id="402" r:id="rId24"/>
    <p:sldId id="403" r:id="rId25"/>
    <p:sldId id="445" r:id="rId26"/>
    <p:sldId id="451" r:id="rId27"/>
    <p:sldId id="404" r:id="rId28"/>
    <p:sldId id="405" r:id="rId29"/>
    <p:sldId id="283" r:id="rId30"/>
    <p:sldId id="353" r:id="rId31"/>
    <p:sldId id="3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0563" autoAdjust="0"/>
  </p:normalViewPr>
  <p:slideViewPr>
    <p:cSldViewPr>
      <p:cViewPr>
        <p:scale>
          <a:sx n="60" d="100"/>
          <a:sy n="60" d="100"/>
        </p:scale>
        <p:origin x="42" y="-144"/>
      </p:cViewPr>
      <p:guideLst>
        <p:guide orient="horz" pos="2160"/>
        <p:guide pos="2880"/>
      </p:guideLst>
    </p:cSldViewPr>
  </p:slideViewPr>
  <p:notesTextViewPr>
    <p:cViewPr>
      <p:scale>
        <a:sx n="1" d="1"/>
        <a:sy n="1" d="1"/>
      </p:scale>
      <p:origin x="0" y="0"/>
    </p:cViewPr>
  </p:notesTextViewPr>
  <p:sorterViewPr>
    <p:cViewPr>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F6C23-A934-4688-AE16-40C21EA4B206}" type="datetimeFigureOut">
              <a:rPr lang="en-US" smtClean="0"/>
              <a:t>6/29/2014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96D4E-D9B5-40FD-8DB4-DEFF2609EC47}" type="slidenum">
              <a:rPr lang="en-US" smtClean="0"/>
              <a:t>‹#›</a:t>
            </a:fld>
            <a:endParaRPr lang="en-US"/>
          </a:p>
        </p:txBody>
      </p:sp>
    </p:spTree>
    <p:extLst>
      <p:ext uri="{BB962C8B-B14F-4D97-AF65-F5344CB8AC3E}">
        <p14:creationId xmlns:p14="http://schemas.microsoft.com/office/powerpoint/2010/main" val="29952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meta-analytical review of cross-sectional studies .  Prevalence of osteoporosis is 15% </a:t>
            </a:r>
            <a:endParaRPr lang="en-US" dirty="0"/>
          </a:p>
        </p:txBody>
      </p:sp>
      <p:sp>
        <p:nvSpPr>
          <p:cNvPr id="4" name="Slide Number Placeholder 3"/>
          <p:cNvSpPr>
            <a:spLocks noGrp="1"/>
          </p:cNvSpPr>
          <p:nvPr>
            <p:ph type="sldNum" sz="quarter" idx="10"/>
          </p:nvPr>
        </p:nvSpPr>
        <p:spPr/>
        <p:txBody>
          <a:bodyPr/>
          <a:lstStyle/>
          <a:p>
            <a:fld id="{7DB96D4E-D9B5-40FD-8DB4-DEFF2609EC47}" type="slidenum">
              <a:rPr lang="en-US" smtClean="0"/>
              <a:t>3</a:t>
            </a:fld>
            <a:endParaRPr lang="en-US"/>
          </a:p>
        </p:txBody>
      </p:sp>
    </p:spTree>
    <p:extLst>
      <p:ext uri="{BB962C8B-B14F-4D97-AF65-F5344CB8AC3E}">
        <p14:creationId xmlns:p14="http://schemas.microsoft.com/office/powerpoint/2010/main" val="33024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43 consecutive patients with chronic HBV or HCV infection participated (HCV-30, HBV-13)</a:t>
            </a:r>
          </a:p>
          <a:p>
            <a:r>
              <a:rPr lang="en-US" sz="1200" b="0" i="0" u="none" strike="noStrike" kern="1200" baseline="0" dirty="0" smtClean="0">
                <a:solidFill>
                  <a:schemeClr val="tx1"/>
                </a:solidFill>
                <a:latin typeface="+mn-lt"/>
                <a:ea typeface="+mn-ea"/>
                <a:cs typeface="+mn-cs"/>
              </a:rPr>
              <a:t>Study group consisted of 12 men and 31 women with a median age of 49 years</a:t>
            </a:r>
            <a:endParaRPr lang="en-US" dirty="0"/>
          </a:p>
        </p:txBody>
      </p:sp>
      <p:sp>
        <p:nvSpPr>
          <p:cNvPr id="4" name="Slide Number Placeholder 3"/>
          <p:cNvSpPr>
            <a:spLocks noGrp="1"/>
          </p:cNvSpPr>
          <p:nvPr>
            <p:ph type="sldNum" sz="quarter" idx="10"/>
          </p:nvPr>
        </p:nvSpPr>
        <p:spPr/>
        <p:txBody>
          <a:bodyPr/>
          <a:lstStyle/>
          <a:p>
            <a:fld id="{7DB96D4E-D9B5-40FD-8DB4-DEFF2609EC47}" type="slidenum">
              <a:rPr lang="en-US" smtClean="0"/>
              <a:t>7</a:t>
            </a:fld>
            <a:endParaRPr lang="en-US"/>
          </a:p>
        </p:txBody>
      </p:sp>
    </p:spTree>
    <p:extLst>
      <p:ext uri="{BB962C8B-B14F-4D97-AF65-F5344CB8AC3E}">
        <p14:creationId xmlns:p14="http://schemas.microsoft.com/office/powerpoint/2010/main" val="413401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Cannot discriminate changes due to bone geometry from those purely due to increased bone density</a:t>
            </a:r>
          </a:p>
          <a:p>
            <a:endParaRPr lang="en-US" dirty="0"/>
          </a:p>
        </p:txBody>
      </p:sp>
      <p:sp>
        <p:nvSpPr>
          <p:cNvPr id="4" name="Slide Number Placeholder 3"/>
          <p:cNvSpPr>
            <a:spLocks noGrp="1"/>
          </p:cNvSpPr>
          <p:nvPr>
            <p:ph type="sldNum" sz="quarter" idx="10"/>
          </p:nvPr>
        </p:nvSpPr>
        <p:spPr/>
        <p:txBody>
          <a:bodyPr/>
          <a:lstStyle/>
          <a:p>
            <a:fld id="{7DB96D4E-D9B5-40FD-8DB4-DEFF2609EC47}" type="slidenum">
              <a:rPr lang="en-US" smtClean="0"/>
              <a:t>12</a:t>
            </a:fld>
            <a:endParaRPr lang="en-US"/>
          </a:p>
        </p:txBody>
      </p:sp>
    </p:spTree>
    <p:extLst>
      <p:ext uri="{BB962C8B-B14F-4D97-AF65-F5344CB8AC3E}">
        <p14:creationId xmlns:p14="http://schemas.microsoft.com/office/powerpoint/2010/main" val="417898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QCT is a powerful tool for the analysis of </a:t>
            </a:r>
            <a:r>
              <a:rPr lang="en-US" sz="1200" b="0" i="0" u="none" strike="noStrike" kern="1200" baseline="0" dirty="0" err="1" smtClean="0">
                <a:solidFill>
                  <a:schemeClr val="tx1"/>
                </a:solidFill>
                <a:latin typeface="+mn-lt"/>
                <a:ea typeface="+mn-ea"/>
                <a:cs typeface="+mn-cs"/>
              </a:rPr>
              <a:t>vBMD</a:t>
            </a:r>
            <a:r>
              <a:rPr lang="en-US" sz="1200" b="0" i="0" u="none" strike="noStrike" kern="1200" baseline="0" dirty="0" smtClean="0">
                <a:solidFill>
                  <a:schemeClr val="tx1"/>
                </a:solidFill>
                <a:latin typeface="+mn-lt"/>
                <a:ea typeface="+mn-ea"/>
                <a:cs typeface="+mn-cs"/>
              </a:rPr>
              <a:t>, a 3D assessment of BMD and the delineation of cortical and trabecular bone. It can also assess bone macrostructure </a:t>
            </a:r>
            <a:endParaRPr lang="en-US" dirty="0" smtClean="0"/>
          </a:p>
          <a:p>
            <a:r>
              <a:rPr lang="en-US" dirty="0" smtClean="0"/>
              <a:t>Trabecular bone, which is metabolically active and important in vertebral strength, can be analyzed without the confounding factors introduced by cortical bone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sensitive method of detecting vertebral bone loss</a:t>
            </a:r>
          </a:p>
        </p:txBody>
      </p:sp>
      <p:sp>
        <p:nvSpPr>
          <p:cNvPr id="4" name="Slide Number Placeholder 3"/>
          <p:cNvSpPr>
            <a:spLocks noGrp="1"/>
          </p:cNvSpPr>
          <p:nvPr>
            <p:ph type="sldNum" sz="quarter" idx="10"/>
          </p:nvPr>
        </p:nvSpPr>
        <p:spPr/>
        <p:txBody>
          <a:bodyPr/>
          <a:lstStyle/>
          <a:p>
            <a:fld id="{7DB96D4E-D9B5-40FD-8DB4-DEFF2609EC47}" type="slidenum">
              <a:rPr lang="en-US" smtClean="0"/>
              <a:t>13</a:t>
            </a:fld>
            <a:endParaRPr lang="en-US"/>
          </a:p>
        </p:txBody>
      </p:sp>
    </p:spTree>
    <p:extLst>
      <p:ext uri="{BB962C8B-B14F-4D97-AF65-F5344CB8AC3E}">
        <p14:creationId xmlns:p14="http://schemas.microsoft.com/office/powerpoint/2010/main" val="314200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HR-</a:t>
            </a:r>
            <a:r>
              <a:rPr lang="en-US" sz="1200" b="0" i="0" u="none" strike="noStrike" kern="1200" baseline="0" dirty="0" err="1" smtClean="0">
                <a:solidFill>
                  <a:schemeClr val="tx1"/>
                </a:solidFill>
                <a:latin typeface="+mn-lt"/>
                <a:ea typeface="+mn-ea"/>
                <a:cs typeface="+mn-cs"/>
              </a:rPr>
              <a:t>pQCT</a:t>
            </a:r>
            <a:r>
              <a:rPr lang="en-US" sz="1200" b="0" i="0" u="none" strike="noStrike" kern="1200" baseline="0" dirty="0" smtClean="0">
                <a:solidFill>
                  <a:schemeClr val="tx1"/>
                </a:solidFill>
                <a:latin typeface="+mn-lt"/>
                <a:ea typeface="+mn-ea"/>
                <a:cs typeface="+mn-cs"/>
              </a:rPr>
              <a:t> is a 3D imaging technique that provides a 3D assessment of BMD but also quantitatively characterizes cortical and trabecular bone microstructure, a characterization that was previously possible only by bone biopsy47. Patients with identical BMD by DXA may have different risks for fracture, because DXA does not assess structural indices important for bone strength.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Bone density and microstructural and mechanical properties measured by HR-</a:t>
            </a:r>
            <a:r>
              <a:rPr lang="en-US" dirty="0" err="1" smtClean="0"/>
              <a:t>pQCT</a:t>
            </a:r>
            <a:r>
              <a:rPr lang="en-US" dirty="0" smtClean="0"/>
              <a:t> of the distal radius and tibia reflect the mechanical competence of the central skeleton</a:t>
            </a:r>
          </a:p>
          <a:p>
            <a:endParaRPr lang="en-US" dirty="0"/>
          </a:p>
        </p:txBody>
      </p:sp>
      <p:sp>
        <p:nvSpPr>
          <p:cNvPr id="4" name="Slide Number Placeholder 3"/>
          <p:cNvSpPr>
            <a:spLocks noGrp="1"/>
          </p:cNvSpPr>
          <p:nvPr>
            <p:ph type="sldNum" sz="quarter" idx="10"/>
          </p:nvPr>
        </p:nvSpPr>
        <p:spPr/>
        <p:txBody>
          <a:bodyPr/>
          <a:lstStyle/>
          <a:p>
            <a:fld id="{7DB96D4E-D9B5-40FD-8DB4-DEFF2609EC47}" type="slidenum">
              <a:rPr lang="en-US" smtClean="0"/>
              <a:t>14</a:t>
            </a:fld>
            <a:endParaRPr lang="en-US"/>
          </a:p>
        </p:txBody>
      </p:sp>
    </p:spTree>
    <p:extLst>
      <p:ext uri="{BB962C8B-B14F-4D97-AF65-F5344CB8AC3E}">
        <p14:creationId xmlns:p14="http://schemas.microsoft.com/office/powerpoint/2010/main" val="196326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DBBF4-C2D3-4B34-8B2E-F6EBA5042C4E}" type="slidenum">
              <a:rPr lang="en-US" smtClean="0"/>
              <a:pPr/>
              <a:t>20</a:t>
            </a:fld>
            <a:endParaRPr lang="en-US"/>
          </a:p>
        </p:txBody>
      </p:sp>
    </p:spTree>
    <p:extLst>
      <p:ext uri="{BB962C8B-B14F-4D97-AF65-F5344CB8AC3E}">
        <p14:creationId xmlns:p14="http://schemas.microsoft.com/office/powerpoint/2010/main" val="194972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8DCBB-C9E5-49C4-AD1C-A2DB63C0C798}"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78410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8DCBB-C9E5-49C4-AD1C-A2DB63C0C798}"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131251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8DCBB-C9E5-49C4-AD1C-A2DB63C0C798}"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141392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C8DCBB-C9E5-49C4-AD1C-A2DB63C0C798}"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346702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C8DCBB-C9E5-49C4-AD1C-A2DB63C0C798}" type="datetimeFigureOut">
              <a:rPr lang="en-US" smtClean="0"/>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464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C8DCBB-C9E5-49C4-AD1C-A2DB63C0C798}"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133488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C8DCBB-C9E5-49C4-AD1C-A2DB63C0C798}" type="datetimeFigureOut">
              <a:rPr lang="en-US" smtClean="0"/>
              <a:t>6/29/2014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243632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C8DCBB-C9E5-49C4-AD1C-A2DB63C0C798}" type="datetimeFigureOut">
              <a:rPr lang="en-US" smtClean="0"/>
              <a:t>6/29/2014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320987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8DCBB-C9E5-49C4-AD1C-A2DB63C0C798}" type="datetimeFigureOut">
              <a:rPr lang="en-US" smtClean="0"/>
              <a:t>6/29/2014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308609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8DCBB-C9E5-49C4-AD1C-A2DB63C0C798}"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191254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C8DCBB-C9E5-49C4-AD1C-A2DB63C0C798}" type="datetimeFigureOut">
              <a:rPr lang="en-US" smtClean="0"/>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C7A35-CB4F-4A96-BB17-0B0363525376}" type="slidenum">
              <a:rPr lang="en-US" smtClean="0"/>
              <a:t>‹#›</a:t>
            </a:fld>
            <a:endParaRPr lang="en-US"/>
          </a:p>
        </p:txBody>
      </p:sp>
    </p:spTree>
    <p:extLst>
      <p:ext uri="{BB962C8B-B14F-4D97-AF65-F5344CB8AC3E}">
        <p14:creationId xmlns:p14="http://schemas.microsoft.com/office/powerpoint/2010/main" val="65129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8DCBB-C9E5-49C4-AD1C-A2DB63C0C798}" type="datetimeFigureOut">
              <a:rPr lang="en-US" smtClean="0"/>
              <a:t>6/29/2014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C7A35-CB4F-4A96-BB17-0B0363525376}" type="slidenum">
              <a:rPr lang="en-US" smtClean="0"/>
              <a:t>‹#›</a:t>
            </a:fld>
            <a:endParaRPr lang="en-US"/>
          </a:p>
        </p:txBody>
      </p:sp>
    </p:spTree>
    <p:extLst>
      <p:ext uri="{BB962C8B-B14F-4D97-AF65-F5344CB8AC3E}">
        <p14:creationId xmlns:p14="http://schemas.microsoft.com/office/powerpoint/2010/main" val="145266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r>
              <a:rPr lang="en-US" sz="4800" dirty="0" smtClean="0"/>
              <a:t>Effects of HIV/HCV coinfection on Bone Mineral Density and Structure</a:t>
            </a:r>
            <a:endParaRPr lang="en-US" sz="4800" dirty="0"/>
          </a:p>
        </p:txBody>
      </p:sp>
      <p:sp>
        <p:nvSpPr>
          <p:cNvPr id="3" name="Subtitle 2"/>
          <p:cNvSpPr>
            <a:spLocks noGrp="1"/>
          </p:cNvSpPr>
          <p:nvPr>
            <p:ph type="subTitle" idx="1"/>
          </p:nvPr>
        </p:nvSpPr>
        <p:spPr>
          <a:xfrm>
            <a:off x="1371600" y="4191000"/>
            <a:ext cx="6400800" cy="1752600"/>
          </a:xfrm>
        </p:spPr>
        <p:txBody>
          <a:bodyPr/>
          <a:lstStyle/>
          <a:p>
            <a:r>
              <a:rPr lang="en-US" dirty="0" smtClean="0"/>
              <a:t>Amber Wheeler, MD</a:t>
            </a:r>
          </a:p>
          <a:p>
            <a:r>
              <a:rPr lang="en-US" dirty="0" smtClean="0"/>
              <a:t>WIHS Scientific Meeting</a:t>
            </a:r>
          </a:p>
          <a:p>
            <a:r>
              <a:rPr lang="en-US" dirty="0" smtClean="0"/>
              <a:t>June 30, 2014</a:t>
            </a:r>
            <a:endParaRPr lang="en-US" dirty="0"/>
          </a:p>
        </p:txBody>
      </p:sp>
    </p:spTree>
    <p:extLst>
      <p:ext uri="{BB962C8B-B14F-4D97-AF65-F5344CB8AC3E}">
        <p14:creationId xmlns:p14="http://schemas.microsoft.com/office/powerpoint/2010/main" val="4209478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Noninvasive methods to assess liver fibrosis</a:t>
            </a:r>
            <a:endParaRPr lang="en-US" dirty="0"/>
          </a:p>
        </p:txBody>
      </p:sp>
      <p:sp>
        <p:nvSpPr>
          <p:cNvPr id="8" name="Content Placeholder 7"/>
          <p:cNvSpPr>
            <a:spLocks noGrp="1"/>
          </p:cNvSpPr>
          <p:nvPr>
            <p:ph sz="half" idx="1"/>
          </p:nvPr>
        </p:nvSpPr>
        <p:spPr>
          <a:xfrm>
            <a:off x="222054" y="1600200"/>
            <a:ext cx="4045145" cy="5029200"/>
          </a:xfrm>
        </p:spPr>
        <p:txBody>
          <a:bodyPr>
            <a:normAutofit lnSpcReduction="10000"/>
          </a:bodyPr>
          <a:lstStyle/>
          <a:p>
            <a:pPr marL="0" indent="0">
              <a:buNone/>
            </a:pPr>
            <a:r>
              <a:rPr lang="en-US" b="1" dirty="0" smtClean="0"/>
              <a:t>Transient </a:t>
            </a:r>
            <a:r>
              <a:rPr lang="en-US" b="1" dirty="0" err="1"/>
              <a:t>elastography</a:t>
            </a:r>
            <a:r>
              <a:rPr lang="en-US" b="1" dirty="0"/>
              <a:t> (TE or </a:t>
            </a:r>
            <a:r>
              <a:rPr lang="en-US" b="1" dirty="0" err="1"/>
              <a:t>Fibroscan</a:t>
            </a:r>
            <a:r>
              <a:rPr lang="en-US" b="1" dirty="0"/>
              <a:t>®) </a:t>
            </a:r>
          </a:p>
          <a:p>
            <a:pPr marL="285750" indent="-285750"/>
            <a:r>
              <a:rPr lang="en-US" dirty="0"/>
              <a:t>Allows for direct visualization of the liver</a:t>
            </a:r>
          </a:p>
          <a:p>
            <a:pPr marL="285750" indent="-285750"/>
            <a:r>
              <a:rPr lang="en-US" dirty="0"/>
              <a:t>Pulse-echo </a:t>
            </a:r>
            <a:r>
              <a:rPr lang="en-US" dirty="0" smtClean="0"/>
              <a:t>ultrasound  </a:t>
            </a:r>
            <a:r>
              <a:rPr lang="en-US" dirty="0"/>
              <a:t>acquisitions follow the propagation of the shear wave, enabling its velocity to be measured</a:t>
            </a:r>
          </a:p>
          <a:p>
            <a:pPr marL="285750" indent="-285750"/>
            <a:r>
              <a:rPr lang="en-US" dirty="0"/>
              <a:t>This velocity is directly related to tissue stiffness.</a:t>
            </a:r>
          </a:p>
          <a:p>
            <a:pPr marL="0" indent="0">
              <a:buNone/>
            </a:pPr>
            <a:endParaRPr lang="en-US" dirty="0"/>
          </a:p>
        </p:txBody>
      </p:sp>
      <p:sp>
        <p:nvSpPr>
          <p:cNvPr id="9" name="Content Placeholder 8"/>
          <p:cNvSpPr>
            <a:spLocks noGrp="1"/>
          </p:cNvSpPr>
          <p:nvPr>
            <p:ph sz="half" idx="2"/>
          </p:nvPr>
        </p:nvSpPr>
        <p:spPr/>
        <p:txBody>
          <a:bodyPr>
            <a:normAutofit lnSpcReduction="10000"/>
          </a:bodyPr>
          <a:lstStyle/>
          <a:p>
            <a:pPr marL="0" indent="0">
              <a:buNone/>
            </a:pPr>
            <a:endParaRPr lang="en-US" dirty="0"/>
          </a:p>
        </p:txBody>
      </p:sp>
      <p:sp>
        <p:nvSpPr>
          <p:cNvPr id="7" name="AutoShape 8" descr="https://vpn.ucsf.edu/images/0031-9155/57/12/3901/Full/,DanaInfo=ej.iop.org+pmb414556f1_onlin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asknod.files.wordpress.com/2013/09/fibroscan.jpg?w=338&amp;h=2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564117" cy="391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548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067800" cy="1143000"/>
          </a:xfrm>
        </p:spPr>
        <p:txBody>
          <a:bodyPr>
            <a:noAutofit/>
          </a:bodyPr>
          <a:lstStyle/>
          <a:p>
            <a:r>
              <a:rPr lang="en-US" sz="3600" dirty="0"/>
              <a:t>HIV/HCV-coinfected and HCV-monoinfected women had</a:t>
            </a:r>
            <a:br>
              <a:rPr lang="en-US" sz="3600" dirty="0"/>
            </a:br>
            <a:r>
              <a:rPr lang="en-US" sz="3600" dirty="0"/>
              <a:t>higher </a:t>
            </a:r>
            <a:r>
              <a:rPr lang="en-US" sz="3600" dirty="0" smtClean="0"/>
              <a:t>TE-LS values </a:t>
            </a:r>
            <a:r>
              <a:rPr lang="en-US" sz="3600" dirty="0"/>
              <a:t>than those with neither </a:t>
            </a:r>
            <a:r>
              <a:rPr lang="en-US" sz="3600" dirty="0" smtClean="0"/>
              <a:t>HIV nor HCV </a:t>
            </a:r>
            <a:r>
              <a:rPr lang="en-US" sz="3600" dirty="0"/>
              <a:t>infection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27066"/>
            <a:ext cx="5384195" cy="420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908195" y="6483365"/>
            <a:ext cx="2235805" cy="369332"/>
          </a:xfrm>
          <a:prstGeom prst="rect">
            <a:avLst/>
          </a:prstGeom>
        </p:spPr>
        <p:txBody>
          <a:bodyPr wrap="none">
            <a:spAutoFit/>
          </a:bodyPr>
          <a:lstStyle/>
          <a:p>
            <a:r>
              <a:rPr lang="en-US" dirty="0" err="1"/>
              <a:t>Bailony</a:t>
            </a:r>
            <a:r>
              <a:rPr lang="en-US" dirty="0"/>
              <a:t> et </a:t>
            </a:r>
            <a:r>
              <a:rPr lang="en-US" dirty="0" smtClean="0"/>
              <a:t>al. JID 2013</a:t>
            </a:r>
            <a:endParaRPr lang="en-US" dirty="0"/>
          </a:p>
        </p:txBody>
      </p:sp>
    </p:spTree>
    <p:extLst>
      <p:ext uri="{BB962C8B-B14F-4D97-AF65-F5344CB8AC3E}">
        <p14:creationId xmlns:p14="http://schemas.microsoft.com/office/powerpoint/2010/main" val="348824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22" y="609600"/>
            <a:ext cx="8229600" cy="1143000"/>
          </a:xfrm>
        </p:spPr>
        <p:txBody>
          <a:bodyPr>
            <a:normAutofit fontScale="90000"/>
          </a:bodyPr>
          <a:lstStyle/>
          <a:p>
            <a:r>
              <a:rPr lang="en-US" dirty="0"/>
              <a:t>A</a:t>
            </a:r>
            <a:r>
              <a:rPr lang="en-US" dirty="0" smtClean="0"/>
              <a:t>real BMD measured by DXA alone is insufficient to determine bone strength or quality</a:t>
            </a:r>
            <a:r>
              <a:rPr lang="en-US" dirty="0"/>
              <a:t/>
            </a:r>
            <a:br>
              <a:rPr lang="en-US" dirty="0"/>
            </a:br>
            <a:endParaRPr lang="en-US" dirty="0"/>
          </a:p>
        </p:txBody>
      </p:sp>
      <p:sp>
        <p:nvSpPr>
          <p:cNvPr id="3" name="Content Placeholder 2"/>
          <p:cNvSpPr>
            <a:spLocks noGrp="1"/>
          </p:cNvSpPr>
          <p:nvPr>
            <p:ph sz="half" idx="1"/>
          </p:nvPr>
        </p:nvSpPr>
        <p:spPr>
          <a:xfrm>
            <a:off x="152400" y="2133601"/>
            <a:ext cx="4572000" cy="4724400"/>
          </a:xfrm>
        </p:spPr>
        <p:txBody>
          <a:bodyPr>
            <a:normAutofit fontScale="92500" lnSpcReduction="10000"/>
          </a:bodyPr>
          <a:lstStyle/>
          <a:p>
            <a:r>
              <a:rPr lang="en-US" dirty="0"/>
              <a:t>Cannot distinguish between cortical and trabecular </a:t>
            </a:r>
            <a:r>
              <a:rPr lang="en-US" dirty="0" smtClean="0"/>
              <a:t>bone</a:t>
            </a:r>
          </a:p>
          <a:p>
            <a:r>
              <a:rPr lang="en-US" dirty="0"/>
              <a:t>Does not provide information about bone microarchitecture </a:t>
            </a:r>
            <a:r>
              <a:rPr lang="en-US" dirty="0" smtClean="0"/>
              <a:t>and strength</a:t>
            </a:r>
          </a:p>
          <a:p>
            <a:r>
              <a:rPr lang="en-US" dirty="0" smtClean="0"/>
              <a:t>Does </a:t>
            </a:r>
            <a:r>
              <a:rPr lang="en-US" dirty="0"/>
              <a:t>not entirely capture </a:t>
            </a:r>
            <a:r>
              <a:rPr lang="en-US" dirty="0" smtClean="0"/>
              <a:t>architectural changes </a:t>
            </a:r>
            <a:r>
              <a:rPr lang="en-US" dirty="0"/>
              <a:t>that occur </a:t>
            </a:r>
            <a:r>
              <a:rPr lang="en-US" dirty="0" smtClean="0"/>
              <a:t>as the result </a:t>
            </a:r>
            <a:r>
              <a:rPr lang="en-US" dirty="0"/>
              <a:t>of aging, metabolic disorders or </a:t>
            </a:r>
            <a:r>
              <a:rPr lang="en-US" dirty="0" smtClean="0"/>
              <a:t>therapy</a:t>
            </a:r>
          </a:p>
          <a:p>
            <a:r>
              <a:rPr lang="en-US" dirty="0"/>
              <a:t>Shown to be an unreliable predictor of </a:t>
            </a:r>
            <a:r>
              <a:rPr lang="en-US" dirty="0" smtClean="0"/>
              <a:t>fracture</a:t>
            </a:r>
          </a:p>
          <a:p>
            <a:endParaRPr lang="en-US" dirty="0"/>
          </a:p>
          <a:p>
            <a:endParaRPr lang="en-US" dirty="0"/>
          </a:p>
        </p:txBody>
      </p:sp>
      <p:sp>
        <p:nvSpPr>
          <p:cNvPr id="4" name="Rectangle 3"/>
          <p:cNvSpPr/>
          <p:nvPr/>
        </p:nvSpPr>
        <p:spPr>
          <a:xfrm>
            <a:off x="4555622" y="6488668"/>
            <a:ext cx="4598888" cy="369332"/>
          </a:xfrm>
          <a:prstGeom prst="rect">
            <a:avLst/>
          </a:prstGeom>
        </p:spPr>
        <p:txBody>
          <a:bodyPr wrap="none">
            <a:spAutoFit/>
          </a:bodyPr>
          <a:lstStyle/>
          <a:p>
            <a:r>
              <a:rPr lang="en-US" dirty="0" err="1" smtClean="0"/>
              <a:t>Kazakia</a:t>
            </a:r>
            <a:r>
              <a:rPr lang="en-US" dirty="0" smtClean="0"/>
              <a:t>, et al . Rev </a:t>
            </a:r>
            <a:r>
              <a:rPr lang="en-US" dirty="0" err="1"/>
              <a:t>Endocr</a:t>
            </a:r>
            <a:r>
              <a:rPr lang="en-US" dirty="0"/>
              <a:t> </a:t>
            </a:r>
            <a:r>
              <a:rPr lang="en-US" dirty="0" err="1"/>
              <a:t>Metab</a:t>
            </a:r>
            <a:r>
              <a:rPr lang="en-US" dirty="0"/>
              <a:t> </a:t>
            </a:r>
            <a:r>
              <a:rPr lang="en-US" dirty="0" err="1"/>
              <a:t>Disord</a:t>
            </a:r>
            <a:r>
              <a:rPr lang="en-US" dirty="0"/>
              <a:t> </a:t>
            </a:r>
            <a:r>
              <a:rPr lang="en-US" dirty="0" smtClean="0"/>
              <a:t>2006</a:t>
            </a:r>
            <a:r>
              <a:rPr lang="en-US" dirty="0"/>
              <a:t>.</a:t>
            </a:r>
          </a:p>
        </p:txBody>
      </p:sp>
      <p:pic>
        <p:nvPicPr>
          <p:cNvPr id="3074" name="Picture 2" descr="http://xrcmi.com/wp-content/themes/XRC/images/XRC_eq_DEX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19646" y="2039611"/>
            <a:ext cx="3670839" cy="44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217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a:t>Q</a:t>
            </a:r>
            <a:r>
              <a:rPr lang="en-US" dirty="0" smtClean="0"/>
              <a:t>uantitative </a:t>
            </a:r>
            <a:r>
              <a:rPr lang="en-US" dirty="0"/>
              <a:t>C</a:t>
            </a:r>
            <a:r>
              <a:rPr lang="en-US" dirty="0" smtClean="0"/>
              <a:t>omputed Tomography (QCT) assesses volumetric BMD</a:t>
            </a:r>
            <a:r>
              <a:rPr lang="en-US" dirty="0"/>
              <a:t/>
            </a:r>
            <a:br>
              <a:rPr lang="en-US" dirty="0"/>
            </a:br>
            <a:endParaRPr lang="en-US" dirty="0"/>
          </a:p>
        </p:txBody>
      </p:sp>
      <p:sp>
        <p:nvSpPr>
          <p:cNvPr id="7" name="Content Placeholder 6"/>
          <p:cNvSpPr>
            <a:spLocks noGrp="1"/>
          </p:cNvSpPr>
          <p:nvPr>
            <p:ph sz="half" idx="1"/>
          </p:nvPr>
        </p:nvSpPr>
        <p:spPr>
          <a:xfrm>
            <a:off x="152400" y="1884489"/>
            <a:ext cx="4191000" cy="4525963"/>
          </a:xfrm>
        </p:spPr>
        <p:txBody>
          <a:bodyPr>
            <a:normAutofit/>
          </a:bodyPr>
          <a:lstStyle/>
          <a:p>
            <a:r>
              <a:rPr lang="en-US" sz="3600" dirty="0" smtClean="0"/>
              <a:t>Allows </a:t>
            </a:r>
            <a:r>
              <a:rPr lang="en-US" sz="3600" dirty="0"/>
              <a:t>examination of the separate contributions of cortical and trabecular </a:t>
            </a:r>
            <a:r>
              <a:rPr lang="en-US" sz="3600" dirty="0" smtClean="0"/>
              <a:t>bone</a:t>
            </a:r>
          </a:p>
          <a:p>
            <a:r>
              <a:rPr lang="en-US" sz="3600" dirty="0" smtClean="0"/>
              <a:t>Assesses </a:t>
            </a:r>
            <a:r>
              <a:rPr lang="en-US" sz="3600" dirty="0"/>
              <a:t>bone macrostructure</a:t>
            </a:r>
          </a:p>
        </p:txBody>
      </p:sp>
      <p:sp>
        <p:nvSpPr>
          <p:cNvPr id="8" name="Content Placeholder 7"/>
          <p:cNvSpPr>
            <a:spLocks noGrp="1"/>
          </p:cNvSpPr>
          <p:nvPr>
            <p:ph sz="half" idx="2"/>
          </p:nvPr>
        </p:nvSpPr>
        <p:spPr>
          <a:xfrm>
            <a:off x="4648200" y="1884489"/>
            <a:ext cx="4038600" cy="4525963"/>
          </a:xfrm>
        </p:spPr>
        <p:txBody>
          <a:bodyPr/>
          <a:lstStyle/>
          <a:p>
            <a:endParaRPr lang="en-US" dirty="0"/>
          </a:p>
        </p:txBody>
      </p:sp>
      <p:pic>
        <p:nvPicPr>
          <p:cNvPr id="6146" name="Picture 2" descr="Aligning the measuring field for the targeted measurement of the &quot;trabecular&quot; b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986" y="1600200"/>
            <a:ext cx="4724400" cy="471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49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95" y="685800"/>
            <a:ext cx="8229600" cy="1143000"/>
          </a:xfrm>
        </p:spPr>
        <p:txBody>
          <a:bodyPr>
            <a:normAutofit fontScale="90000"/>
          </a:bodyPr>
          <a:lstStyle/>
          <a:p>
            <a:r>
              <a:rPr lang="en-US" dirty="0" smtClean="0"/>
              <a:t>High Resolution peripheral QCT (HR-</a:t>
            </a:r>
            <a:r>
              <a:rPr lang="en-US" dirty="0" err="1" smtClean="0"/>
              <a:t>pQCT</a:t>
            </a:r>
            <a:r>
              <a:rPr lang="en-US" dirty="0" smtClean="0"/>
              <a:t>) quantitatively </a:t>
            </a:r>
            <a:r>
              <a:rPr lang="en-US" dirty="0"/>
              <a:t>characterizes cortical and trabecular bone microstructure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46779"/>
            <a:ext cx="7917991" cy="347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6882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1 and 2</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a:t>To define the longitudinal effect of HCV infection on changes in areal BMD (</a:t>
            </a:r>
            <a:r>
              <a:rPr lang="en-US" dirty="0" err="1"/>
              <a:t>aBMD</a:t>
            </a:r>
            <a:r>
              <a:rPr lang="en-US" dirty="0" smtClean="0"/>
              <a:t>) measured by DXA </a:t>
            </a:r>
            <a:r>
              <a:rPr lang="en-US" dirty="0"/>
              <a:t>in HIV+ women </a:t>
            </a:r>
          </a:p>
          <a:p>
            <a:pPr marL="514350" indent="-514350">
              <a:buFont typeface="+mj-lt"/>
              <a:buAutoNum type="arabicParenR"/>
            </a:pPr>
            <a:r>
              <a:rPr lang="en-US" dirty="0"/>
              <a:t>To determine the relative contribution of HCV-related factors on </a:t>
            </a:r>
            <a:r>
              <a:rPr lang="en-US" dirty="0" err="1"/>
              <a:t>aBMD</a:t>
            </a:r>
            <a:r>
              <a:rPr lang="en-US" dirty="0"/>
              <a:t> in HIV+ women </a:t>
            </a:r>
          </a:p>
        </p:txBody>
      </p:sp>
    </p:spTree>
    <p:extLst>
      <p:ext uri="{BB962C8B-B14F-4D97-AF65-F5344CB8AC3E}">
        <p14:creationId xmlns:p14="http://schemas.microsoft.com/office/powerpoint/2010/main" val="2924037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1 and 2</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u="sng" dirty="0"/>
              <a:t>Hypothesis </a:t>
            </a:r>
            <a:r>
              <a:rPr lang="en-US" u="sng" dirty="0" smtClean="0"/>
              <a:t>1: </a:t>
            </a:r>
            <a:r>
              <a:rPr lang="en-US" dirty="0"/>
              <a:t>Compared with HIV-monoinfected and control women, HIV/HCV-coinfected women will have lower </a:t>
            </a:r>
            <a:r>
              <a:rPr lang="en-US" dirty="0" err="1"/>
              <a:t>aBMD</a:t>
            </a:r>
            <a:r>
              <a:rPr lang="en-US" dirty="0"/>
              <a:t> with greater longitudinal declines in </a:t>
            </a:r>
            <a:r>
              <a:rPr lang="en-US" dirty="0" err="1"/>
              <a:t>aBMD</a:t>
            </a:r>
            <a:r>
              <a:rPr lang="en-US" dirty="0" smtClean="0"/>
              <a:t>.</a:t>
            </a:r>
          </a:p>
          <a:p>
            <a:pPr marL="0" indent="0">
              <a:buNone/>
            </a:pPr>
            <a:endParaRPr lang="en-US" dirty="0" smtClean="0"/>
          </a:p>
          <a:p>
            <a:r>
              <a:rPr lang="en-US" u="sng" dirty="0" smtClean="0"/>
              <a:t>Hypothesis 2:</a:t>
            </a:r>
            <a:r>
              <a:rPr lang="en-US" dirty="0" smtClean="0"/>
              <a:t> </a:t>
            </a:r>
            <a:r>
              <a:rPr lang="en-US" dirty="0"/>
              <a:t>The association of HIV/HCV coinfection with </a:t>
            </a:r>
            <a:r>
              <a:rPr lang="en-US" dirty="0" err="1"/>
              <a:t>aBMD</a:t>
            </a:r>
            <a:r>
              <a:rPr lang="en-US" dirty="0"/>
              <a:t> will be mediated by inflammation, disorders of glucose metabolism, and severity of HCV-related liver </a:t>
            </a:r>
            <a:r>
              <a:rPr lang="en-US" dirty="0" smtClean="0"/>
              <a:t>fibrosis</a:t>
            </a:r>
          </a:p>
          <a:p>
            <a:pPr lvl="1"/>
            <a:r>
              <a:rPr lang="en-US" dirty="0"/>
              <a:t>H</a:t>
            </a:r>
            <a:r>
              <a:rPr lang="en-US" dirty="0" smtClean="0"/>
              <a:t>igher </a:t>
            </a:r>
            <a:r>
              <a:rPr lang="en-US" dirty="0"/>
              <a:t>levels of inflammation, impaired glucose metabolism, and more severe fibrosis will have lower </a:t>
            </a:r>
            <a:r>
              <a:rPr lang="en-US" dirty="0" err="1"/>
              <a:t>aBMD</a:t>
            </a:r>
            <a:endParaRPr lang="en-US" dirty="0"/>
          </a:p>
        </p:txBody>
      </p:sp>
    </p:spTree>
    <p:extLst>
      <p:ext uri="{BB962C8B-B14F-4D97-AF65-F5344CB8AC3E}">
        <p14:creationId xmlns:p14="http://schemas.microsoft.com/office/powerpoint/2010/main" val="86294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Women’s Interagency HIV Cohort </a:t>
            </a:r>
            <a:r>
              <a:rPr lang="en-US" dirty="0" smtClean="0"/>
              <a:t>Study (WIHS) </a:t>
            </a:r>
            <a:r>
              <a:rPr lang="en-US" dirty="0"/>
              <a:t>Metabolic Study (</a:t>
            </a:r>
            <a:r>
              <a:rPr lang="en-US" dirty="0" smtClean="0"/>
              <a:t>MS): Methods</a:t>
            </a:r>
            <a:endParaRPr lang="en-US" dirty="0"/>
          </a:p>
        </p:txBody>
      </p:sp>
      <p:sp>
        <p:nvSpPr>
          <p:cNvPr id="3" name="Content Placeholder 2"/>
          <p:cNvSpPr>
            <a:spLocks noGrp="1"/>
          </p:cNvSpPr>
          <p:nvPr>
            <p:ph idx="1"/>
          </p:nvPr>
        </p:nvSpPr>
        <p:spPr>
          <a:xfrm>
            <a:off x="457200" y="1905000"/>
            <a:ext cx="8229600" cy="4953000"/>
          </a:xfrm>
        </p:spPr>
        <p:txBody>
          <a:bodyPr>
            <a:normAutofit/>
          </a:bodyPr>
          <a:lstStyle/>
          <a:p>
            <a:r>
              <a:rPr lang="en-US" dirty="0" smtClean="0"/>
              <a:t>From 2003-2006</a:t>
            </a:r>
            <a:r>
              <a:rPr lang="en-US" dirty="0"/>
              <a:t>, </a:t>
            </a:r>
            <a:r>
              <a:rPr lang="en-US" dirty="0" smtClean="0"/>
              <a:t>women from </a:t>
            </a:r>
            <a:r>
              <a:rPr lang="en-US" dirty="0"/>
              <a:t>the WIHS Bronx, </a:t>
            </a:r>
            <a:r>
              <a:rPr lang="en-US" dirty="0" smtClean="0"/>
              <a:t>San Francisco </a:t>
            </a:r>
            <a:r>
              <a:rPr lang="en-US" dirty="0"/>
              <a:t>and Chicago sites were enrolled in the WIHS MS with </a:t>
            </a:r>
            <a:r>
              <a:rPr lang="en-US" dirty="0" smtClean="0"/>
              <a:t>baseline, 2 </a:t>
            </a:r>
            <a:r>
              <a:rPr lang="en-US" dirty="0"/>
              <a:t>and 5 </a:t>
            </a:r>
            <a:r>
              <a:rPr lang="en-US" dirty="0" smtClean="0"/>
              <a:t>year visits. </a:t>
            </a:r>
          </a:p>
          <a:p>
            <a:r>
              <a:rPr lang="en-US" dirty="0"/>
              <a:t>440 women (318 HIV+, </a:t>
            </a:r>
            <a:r>
              <a:rPr lang="en-US" dirty="0" smtClean="0"/>
              <a:t>102 </a:t>
            </a:r>
            <a:r>
              <a:rPr lang="en-US" dirty="0"/>
              <a:t>HCV+; 122 HIV-, </a:t>
            </a:r>
            <a:r>
              <a:rPr lang="en-US" dirty="0" smtClean="0"/>
              <a:t>18 </a:t>
            </a:r>
            <a:r>
              <a:rPr lang="en-US" dirty="0"/>
              <a:t>HCV+)</a:t>
            </a:r>
            <a:endParaRPr lang="en-US" dirty="0" smtClean="0"/>
          </a:p>
          <a:p>
            <a:r>
              <a:rPr lang="en-US" dirty="0" smtClean="0"/>
              <a:t>Rigorous </a:t>
            </a:r>
            <a:r>
              <a:rPr lang="en-US" dirty="0"/>
              <a:t>metabolic testing including oral </a:t>
            </a:r>
            <a:r>
              <a:rPr lang="en-US" dirty="0" smtClean="0"/>
              <a:t>GTT and </a:t>
            </a:r>
            <a:r>
              <a:rPr lang="en-US" dirty="0"/>
              <a:t>DXA </a:t>
            </a:r>
            <a:r>
              <a:rPr lang="en-US" dirty="0" smtClean="0"/>
              <a:t>to </a:t>
            </a:r>
            <a:r>
              <a:rPr lang="en-US" dirty="0"/>
              <a:t>quantify BMD and regional fat were performed on all participants. </a:t>
            </a:r>
          </a:p>
        </p:txBody>
      </p:sp>
    </p:spTree>
    <p:extLst>
      <p:ext uri="{BB962C8B-B14F-4D97-AF65-F5344CB8AC3E}">
        <p14:creationId xmlns:p14="http://schemas.microsoft.com/office/powerpoint/2010/main" val="8142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WIHS MS: </a:t>
            </a:r>
            <a:r>
              <a:rPr lang="en-US" dirty="0"/>
              <a:t>Methods</a:t>
            </a:r>
          </a:p>
        </p:txBody>
      </p:sp>
      <p:sp>
        <p:nvSpPr>
          <p:cNvPr id="3" name="Content Placeholder 2"/>
          <p:cNvSpPr>
            <a:spLocks noGrp="1"/>
          </p:cNvSpPr>
          <p:nvPr>
            <p:ph idx="1"/>
          </p:nvPr>
        </p:nvSpPr>
        <p:spPr>
          <a:xfrm>
            <a:off x="228600" y="2057400"/>
            <a:ext cx="8610600" cy="4495800"/>
          </a:xfrm>
        </p:spPr>
        <p:txBody>
          <a:bodyPr>
            <a:normAutofit/>
          </a:bodyPr>
          <a:lstStyle/>
          <a:p>
            <a:r>
              <a:rPr lang="en-US" dirty="0" smtClean="0"/>
              <a:t>Secondary analysis of 5-year longitudinal data </a:t>
            </a:r>
            <a:r>
              <a:rPr lang="en-US" dirty="0"/>
              <a:t>from WIHS </a:t>
            </a:r>
            <a:r>
              <a:rPr lang="en-US" dirty="0" smtClean="0"/>
              <a:t>MS</a:t>
            </a:r>
          </a:p>
          <a:p>
            <a:r>
              <a:rPr lang="en-US" dirty="0" smtClean="0"/>
              <a:t>Outcome </a:t>
            </a:r>
            <a:r>
              <a:rPr lang="en-US" dirty="0"/>
              <a:t>variables: </a:t>
            </a:r>
            <a:r>
              <a:rPr lang="en-US" dirty="0" err="1"/>
              <a:t>aBMD</a:t>
            </a:r>
            <a:r>
              <a:rPr lang="en-US" dirty="0"/>
              <a:t> at the lumbar spine, femoral neck, and total hip </a:t>
            </a:r>
            <a:r>
              <a:rPr lang="en-US" dirty="0" smtClean="0"/>
              <a:t>measured </a:t>
            </a:r>
            <a:r>
              <a:rPr lang="en-US" dirty="0"/>
              <a:t>by DXA </a:t>
            </a:r>
          </a:p>
          <a:p>
            <a:r>
              <a:rPr lang="en-US" dirty="0" smtClean="0"/>
              <a:t>Primary predictor variable:  </a:t>
            </a:r>
            <a:r>
              <a:rPr lang="en-US" dirty="0"/>
              <a:t>HCV </a:t>
            </a:r>
            <a:r>
              <a:rPr lang="en-US" dirty="0" smtClean="0"/>
              <a:t>infection confirmed by HCVRNA</a:t>
            </a:r>
            <a:endParaRPr lang="en-US" dirty="0"/>
          </a:p>
          <a:p>
            <a:r>
              <a:rPr lang="en-US" dirty="0"/>
              <a:t>Analysis: Multivariate Linear </a:t>
            </a:r>
            <a:r>
              <a:rPr lang="en-US" dirty="0" smtClean="0"/>
              <a:t>Regression</a:t>
            </a:r>
            <a:endParaRPr lang="en-US" dirty="0"/>
          </a:p>
          <a:p>
            <a:pPr marL="0" indent="0">
              <a:buNone/>
            </a:pPr>
            <a:endParaRPr lang="en-US" dirty="0"/>
          </a:p>
        </p:txBody>
      </p:sp>
    </p:spTree>
    <p:extLst>
      <p:ext uri="{BB962C8B-B14F-4D97-AF65-F5344CB8AC3E}">
        <p14:creationId xmlns:p14="http://schemas.microsoft.com/office/powerpoint/2010/main" val="3951914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WIHS MS: </a:t>
            </a:r>
            <a:r>
              <a:rPr lang="en-US" dirty="0"/>
              <a:t>Methods</a:t>
            </a:r>
          </a:p>
        </p:txBody>
      </p:sp>
      <p:sp>
        <p:nvSpPr>
          <p:cNvPr id="3" name="Content Placeholder 2"/>
          <p:cNvSpPr>
            <a:spLocks noGrp="1"/>
          </p:cNvSpPr>
          <p:nvPr>
            <p:ph idx="1"/>
          </p:nvPr>
        </p:nvSpPr>
        <p:spPr>
          <a:xfrm>
            <a:off x="457200" y="1371600"/>
            <a:ext cx="8229600" cy="5410200"/>
          </a:xfrm>
        </p:spPr>
        <p:txBody>
          <a:bodyPr>
            <a:normAutofit fontScale="85000" lnSpcReduction="20000"/>
          </a:bodyPr>
          <a:lstStyle/>
          <a:p>
            <a:r>
              <a:rPr lang="en-US" dirty="0"/>
              <a:t>Covariates: </a:t>
            </a:r>
            <a:endParaRPr lang="en-US" dirty="0" smtClean="0"/>
          </a:p>
          <a:p>
            <a:pPr lvl="1"/>
            <a:r>
              <a:rPr lang="en-US" sz="3100" dirty="0" smtClean="0"/>
              <a:t>Demographic </a:t>
            </a:r>
            <a:r>
              <a:rPr lang="en-US" sz="3100" dirty="0"/>
              <a:t>and behavioral variables (e.g. age, race, </a:t>
            </a:r>
            <a:r>
              <a:rPr lang="en-US" sz="3100" dirty="0" smtClean="0"/>
              <a:t>smoking)</a:t>
            </a:r>
          </a:p>
          <a:p>
            <a:pPr lvl="1"/>
            <a:r>
              <a:rPr lang="en-US" sz="3100" dirty="0"/>
              <a:t>Menopausal status</a:t>
            </a:r>
          </a:p>
          <a:p>
            <a:pPr lvl="1"/>
            <a:r>
              <a:rPr lang="en-US" sz="3100" dirty="0" smtClean="0"/>
              <a:t>Anthropometric measures: </a:t>
            </a:r>
            <a:r>
              <a:rPr lang="en-US" sz="3100" dirty="0"/>
              <a:t>weight, BMI, waist circumference, waist to hip </a:t>
            </a:r>
            <a:r>
              <a:rPr lang="en-US" sz="3100" dirty="0" smtClean="0"/>
              <a:t>ratio</a:t>
            </a:r>
          </a:p>
          <a:p>
            <a:pPr lvl="1"/>
            <a:r>
              <a:rPr lang="en-US" sz="3100" dirty="0" smtClean="0"/>
              <a:t>HOMA-IR</a:t>
            </a:r>
            <a:endParaRPr lang="en-US" sz="3100" dirty="0"/>
          </a:p>
          <a:p>
            <a:pPr lvl="1"/>
            <a:r>
              <a:rPr lang="en-US" sz="3100" dirty="0"/>
              <a:t>25-OH vitamin D level</a:t>
            </a:r>
          </a:p>
          <a:p>
            <a:pPr lvl="1"/>
            <a:r>
              <a:rPr lang="en-US" sz="3100" dirty="0" smtClean="0"/>
              <a:t>HIV and HCV-related factors</a:t>
            </a:r>
          </a:p>
          <a:p>
            <a:pPr lvl="1"/>
            <a:r>
              <a:rPr lang="en-US" sz="3100" dirty="0" smtClean="0">
                <a:sym typeface="Wingdings" panose="05000000000000000000" pitchFamily="2" charset="2"/>
              </a:rPr>
              <a:t>Indirect </a:t>
            </a:r>
            <a:r>
              <a:rPr lang="en-US" sz="3100" dirty="0" smtClean="0"/>
              <a:t>markers of liver fibrosis (APRI and FIB-4)</a:t>
            </a:r>
          </a:p>
          <a:p>
            <a:pPr lvl="1"/>
            <a:r>
              <a:rPr lang="en-US" sz="3100" dirty="0"/>
              <a:t>I</a:t>
            </a:r>
            <a:r>
              <a:rPr lang="en-US" sz="3100" dirty="0" smtClean="0"/>
              <a:t>nflammatory </a:t>
            </a:r>
            <a:r>
              <a:rPr lang="en-US" sz="3100" dirty="0"/>
              <a:t>markers </a:t>
            </a:r>
            <a:r>
              <a:rPr lang="en-US" sz="3100" dirty="0" smtClean="0"/>
              <a:t>(TNF-a</a:t>
            </a:r>
            <a:r>
              <a:rPr lang="en-US" sz="3100" dirty="0"/>
              <a:t>, IL-6, </a:t>
            </a:r>
            <a:r>
              <a:rPr lang="en-US" sz="3100" dirty="0" smtClean="0"/>
              <a:t>RANKL, </a:t>
            </a:r>
            <a:r>
              <a:rPr lang="en-US" sz="3100" dirty="0" err="1"/>
              <a:t>osteoprotegerin</a:t>
            </a:r>
            <a:r>
              <a:rPr lang="en-US" sz="3100" dirty="0" smtClean="0"/>
              <a:t>)</a:t>
            </a:r>
          </a:p>
          <a:p>
            <a:pPr lvl="1"/>
            <a:r>
              <a:rPr lang="en-US" sz="3100" dirty="0" smtClean="0"/>
              <a:t>Bone </a:t>
            </a:r>
            <a:r>
              <a:rPr lang="en-US" sz="3100" dirty="0"/>
              <a:t>turnover </a:t>
            </a:r>
            <a:r>
              <a:rPr lang="en-US" sz="3100" dirty="0" smtClean="0"/>
              <a:t>markers (</a:t>
            </a:r>
            <a:r>
              <a:rPr lang="en-US" sz="3100" dirty="0" err="1"/>
              <a:t>Osteocalcin</a:t>
            </a:r>
            <a:r>
              <a:rPr lang="en-US" sz="3100" dirty="0"/>
              <a:t>, </a:t>
            </a:r>
            <a:r>
              <a:rPr lang="en-US" sz="3100" dirty="0" smtClean="0"/>
              <a:t>C-</a:t>
            </a:r>
            <a:r>
              <a:rPr lang="en-US" sz="3100" dirty="0" err="1" smtClean="0"/>
              <a:t>telopeptide</a:t>
            </a:r>
            <a:r>
              <a:rPr lang="en-US" sz="3100" dirty="0" smtClean="0"/>
              <a:t>)</a:t>
            </a:r>
          </a:p>
        </p:txBody>
      </p:sp>
    </p:spTree>
    <p:extLst>
      <p:ext uri="{BB962C8B-B14F-4D97-AF65-F5344CB8AC3E}">
        <p14:creationId xmlns:p14="http://schemas.microsoft.com/office/powerpoint/2010/main" val="84008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sz="6000" dirty="0" smtClean="0"/>
              <a:t>Objectives</a:t>
            </a:r>
            <a:r>
              <a:rPr lang="en-US" dirty="0"/>
              <a:t/>
            </a:r>
            <a:br>
              <a:rPr lang="en-US" dirty="0"/>
            </a:br>
            <a:endParaRPr lang="en-US" dirty="0"/>
          </a:p>
        </p:txBody>
      </p:sp>
      <p:sp>
        <p:nvSpPr>
          <p:cNvPr id="3" name="Content Placeholder 2"/>
          <p:cNvSpPr>
            <a:spLocks noGrp="1"/>
          </p:cNvSpPr>
          <p:nvPr>
            <p:ph idx="1"/>
          </p:nvPr>
        </p:nvSpPr>
        <p:spPr>
          <a:xfrm>
            <a:off x="685800" y="1212906"/>
            <a:ext cx="7620000" cy="4572000"/>
          </a:xfrm>
        </p:spPr>
        <p:txBody>
          <a:bodyPr>
            <a:normAutofit/>
          </a:bodyPr>
          <a:lstStyle/>
          <a:p>
            <a:pPr marL="0" indent="0">
              <a:buNone/>
            </a:pPr>
            <a:r>
              <a:rPr lang="en-US" sz="3600" dirty="0" smtClean="0"/>
              <a:t>To discuss:</a:t>
            </a:r>
          </a:p>
          <a:p>
            <a:r>
              <a:rPr lang="en-US" sz="3600" dirty="0" smtClean="0"/>
              <a:t>Background </a:t>
            </a:r>
          </a:p>
          <a:p>
            <a:r>
              <a:rPr lang="en-US" sz="3600" dirty="0" smtClean="0"/>
              <a:t>Aims</a:t>
            </a:r>
          </a:p>
          <a:p>
            <a:r>
              <a:rPr lang="en-US" sz="3600" dirty="0" smtClean="0"/>
              <a:t>Preliminary “rough” data</a:t>
            </a:r>
          </a:p>
          <a:p>
            <a:r>
              <a:rPr lang="en-US" sz="3600" dirty="0" smtClean="0"/>
              <a:t>Future Directions</a:t>
            </a:r>
          </a:p>
        </p:txBody>
      </p:sp>
      <p:pic>
        <p:nvPicPr>
          <p:cNvPr id="4" name="Picture 2" descr="http://www.coe.ucsf.edu/coe/images/birch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953000"/>
            <a:ext cx="3505200" cy="167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907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877944354"/>
              </p:ext>
            </p:extLst>
          </p:nvPr>
        </p:nvGraphicFramePr>
        <p:xfrm>
          <a:off x="152400" y="914396"/>
          <a:ext cx="8763001" cy="5553079"/>
        </p:xfrm>
        <a:graphic>
          <a:graphicData uri="http://schemas.openxmlformats.org/drawingml/2006/table">
            <a:tbl>
              <a:tblPr firstRow="1" firstCol="1" bandRow="1">
                <a:tableStyleId>{9D7B26C5-4107-4FEC-AEDC-1716B250A1EF}</a:tableStyleId>
              </a:tblPr>
              <a:tblGrid>
                <a:gridCol w="2738438"/>
                <a:gridCol w="1907085"/>
                <a:gridCol w="1990824"/>
                <a:gridCol w="2126654"/>
              </a:tblGrid>
              <a:tr h="967505">
                <a:tc>
                  <a:txBody>
                    <a:bodyPr/>
                    <a:lstStyle/>
                    <a:p>
                      <a:pPr marL="0" marR="0">
                        <a:spcBef>
                          <a:spcPts val="0"/>
                        </a:spcBef>
                        <a:spcAft>
                          <a:spcPts val="0"/>
                        </a:spcAft>
                      </a:pPr>
                      <a:endParaRPr lang="en-US" sz="2000" dirty="0" smtClean="0">
                        <a:effectLst/>
                      </a:endParaRPr>
                    </a:p>
                    <a:p>
                      <a:pPr marL="0" marR="0">
                        <a:spcBef>
                          <a:spcPts val="0"/>
                        </a:spcBef>
                        <a:spcAft>
                          <a:spcPts val="0"/>
                        </a:spcAft>
                      </a:pPr>
                      <a:r>
                        <a:rPr lang="en-US" sz="2000" dirty="0" smtClean="0">
                          <a:effectLst/>
                        </a:rPr>
                        <a:t>Parameter</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b="1" dirty="0" smtClean="0">
                          <a:effectLst/>
                        </a:rPr>
                        <a:t>Controls</a:t>
                      </a:r>
                    </a:p>
                    <a:p>
                      <a:pPr marL="0" marR="0" algn="ctr">
                        <a:spcBef>
                          <a:spcPts val="0"/>
                        </a:spcBef>
                        <a:spcAft>
                          <a:spcPts val="0"/>
                        </a:spcAft>
                      </a:pPr>
                      <a:r>
                        <a:rPr lang="en-US" sz="2000" b="1" dirty="0" smtClean="0">
                          <a:effectLst/>
                        </a:rPr>
                        <a:t>(n = 105)</a:t>
                      </a:r>
                      <a:endParaRPr lang="en-US" sz="2000" b="1" dirty="0">
                        <a:effectLst/>
                        <a:latin typeface="Calibri"/>
                        <a:ea typeface="Calibri"/>
                        <a:cs typeface="Times New Roman"/>
                      </a:endParaRPr>
                    </a:p>
                  </a:txBody>
                  <a:tcPr marL="68580" marR="68580" marT="0" marB="0">
                    <a:noFill/>
                  </a:tcPr>
                </a:tc>
                <a:tc>
                  <a:txBody>
                    <a:bodyPr/>
                    <a:lstStyle/>
                    <a:p>
                      <a:pPr marL="0" marR="0" algn="ctr">
                        <a:spcBef>
                          <a:spcPts val="0"/>
                        </a:spcBef>
                        <a:spcAft>
                          <a:spcPts val="0"/>
                        </a:spcAft>
                      </a:pPr>
                      <a:r>
                        <a:rPr lang="en-US" sz="2000" b="1" dirty="0" smtClean="0">
                          <a:effectLst/>
                        </a:rPr>
                        <a:t>HIV+</a:t>
                      </a:r>
                    </a:p>
                    <a:p>
                      <a:pPr marL="0" marR="0" algn="ctr">
                        <a:spcBef>
                          <a:spcPts val="0"/>
                        </a:spcBef>
                        <a:spcAft>
                          <a:spcPts val="0"/>
                        </a:spcAft>
                      </a:pPr>
                      <a:r>
                        <a:rPr lang="en-US" sz="2000" b="1" dirty="0" smtClean="0">
                          <a:effectLst/>
                        </a:rPr>
                        <a:t>(n = 215)</a:t>
                      </a:r>
                      <a:endParaRPr lang="en-US" sz="2000" b="1" dirty="0">
                        <a:effectLst/>
                        <a:latin typeface="Calibri"/>
                        <a:ea typeface="Calibri"/>
                        <a:cs typeface="Times New Roman"/>
                      </a:endParaRPr>
                    </a:p>
                  </a:txBody>
                  <a:tcPr marL="68580" marR="68580" marT="0" marB="0">
                    <a:noFill/>
                  </a:tcPr>
                </a:tc>
                <a:tc>
                  <a:txBody>
                    <a:bodyPr/>
                    <a:lstStyle/>
                    <a:p>
                      <a:pPr marL="0" marR="0" algn="ctr">
                        <a:spcBef>
                          <a:spcPts val="0"/>
                        </a:spcBef>
                        <a:spcAft>
                          <a:spcPts val="0"/>
                        </a:spcAft>
                      </a:pPr>
                      <a:r>
                        <a:rPr lang="en-US" sz="2000" b="1" dirty="0" smtClean="0">
                          <a:effectLst/>
                        </a:rPr>
                        <a:t>HIV+/HCV+</a:t>
                      </a:r>
                    </a:p>
                    <a:p>
                      <a:pPr marL="0" marR="0" algn="ctr">
                        <a:spcBef>
                          <a:spcPts val="0"/>
                        </a:spcBef>
                        <a:spcAft>
                          <a:spcPts val="0"/>
                        </a:spcAft>
                      </a:pPr>
                      <a:r>
                        <a:rPr lang="en-US" sz="2000" b="1" dirty="0" smtClean="0">
                          <a:effectLst/>
                        </a:rPr>
                        <a:t>(n = 102)</a:t>
                      </a:r>
                      <a:endParaRPr lang="en-US" sz="2000" b="1" dirty="0" smtClean="0">
                        <a:effectLst/>
                        <a:latin typeface="+mn-lt"/>
                        <a:ea typeface="Calibri"/>
                        <a:cs typeface="Times New Roman"/>
                      </a:endParaRPr>
                    </a:p>
                    <a:p>
                      <a:pPr marL="0" marR="0" algn="ctr">
                        <a:spcBef>
                          <a:spcPts val="0"/>
                        </a:spcBef>
                        <a:spcAft>
                          <a:spcPts val="0"/>
                        </a:spcAft>
                      </a:pPr>
                      <a:r>
                        <a:rPr lang="en-US" sz="2000" b="1" dirty="0" smtClean="0">
                          <a:effectLst/>
                        </a:rPr>
                        <a:t> </a:t>
                      </a:r>
                      <a:endParaRPr lang="en-US" sz="2000" b="1" dirty="0">
                        <a:effectLst/>
                        <a:latin typeface="Calibri"/>
                        <a:ea typeface="Calibri"/>
                        <a:cs typeface="Times New Roman"/>
                      </a:endParaRPr>
                    </a:p>
                  </a:txBody>
                  <a:tcPr marL="68580" marR="68580" marT="0" marB="0">
                    <a:noFill/>
                  </a:tcPr>
                </a:tc>
              </a:tr>
              <a:tr h="322502">
                <a:tc>
                  <a:txBody>
                    <a:bodyPr/>
                    <a:lstStyle/>
                    <a:p>
                      <a:pPr marL="0" marR="0">
                        <a:spcBef>
                          <a:spcPts val="0"/>
                        </a:spcBef>
                        <a:spcAft>
                          <a:spcPts val="0"/>
                        </a:spcAft>
                      </a:pPr>
                      <a:r>
                        <a:rPr lang="en-US" sz="2000" dirty="0">
                          <a:effectLst/>
                        </a:rPr>
                        <a:t>Age (y)</a:t>
                      </a:r>
                      <a:r>
                        <a:rPr lang="en-US" sz="2000" baseline="30000" dirty="0">
                          <a:effectLst/>
                        </a:rPr>
                        <a:t> </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36</a:t>
                      </a:r>
                      <a:r>
                        <a:rPr lang="en-US" sz="2000" baseline="0" dirty="0" smtClean="0">
                          <a:effectLst/>
                          <a:latin typeface="Calibri"/>
                          <a:ea typeface="Calibri"/>
                          <a:cs typeface="Times New Roman"/>
                        </a:rPr>
                        <a:t> (30-41)</a:t>
                      </a:r>
                      <a:endParaRPr lang="en-US" sz="20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Calibri"/>
                          <a:ea typeface="Calibri"/>
                          <a:cs typeface="Times New Roman"/>
                        </a:rPr>
                        <a:t>41 (36-47)</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47 (43-51)</a:t>
                      </a:r>
                      <a:endParaRPr lang="en-US" sz="2000" dirty="0">
                        <a:effectLst/>
                        <a:latin typeface="Calibri"/>
                        <a:ea typeface="Calibri"/>
                        <a:cs typeface="Times New Roman"/>
                      </a:endParaRPr>
                    </a:p>
                  </a:txBody>
                  <a:tcPr marL="68580" marR="68580" marT="0" marB="0"/>
                </a:tc>
              </a:tr>
              <a:tr h="322502">
                <a:tc>
                  <a:txBody>
                    <a:bodyPr/>
                    <a:lstStyle/>
                    <a:p>
                      <a:pPr marL="0" marR="0">
                        <a:spcBef>
                          <a:spcPts val="0"/>
                        </a:spcBef>
                        <a:spcAft>
                          <a:spcPts val="0"/>
                        </a:spcAft>
                      </a:pPr>
                      <a:r>
                        <a:rPr lang="en-US" sz="2000" dirty="0">
                          <a:effectLst/>
                        </a:rPr>
                        <a:t>Race</a:t>
                      </a:r>
                      <a:endParaRPr lang="en-US" sz="2000" dirty="0">
                        <a:effectLst/>
                        <a:latin typeface="Calibri"/>
                        <a:ea typeface="Calibri"/>
                        <a:cs typeface="Times New Roman"/>
                      </a:endParaRPr>
                    </a:p>
                  </a:txBody>
                  <a:tcPr marL="68580" marR="68580" marT="0" marB="0"/>
                </a:tc>
                <a:tc>
                  <a:txBody>
                    <a:bodyPr/>
                    <a:lstStyle/>
                    <a:p>
                      <a:endParaRPr lang="en-US" dirty="0"/>
                    </a:p>
                  </a:txBody>
                  <a:tcPr marL="68580" marR="68580" marT="0" marB="0" anchor="b"/>
                </a:tc>
                <a:tc>
                  <a:txBody>
                    <a:bodyPr/>
                    <a:lstStyle/>
                    <a:p>
                      <a:pPr marL="0" marR="0" algn="ctr">
                        <a:spcBef>
                          <a:spcPts val="0"/>
                        </a:spcBef>
                        <a:spcAft>
                          <a:spcPts val="0"/>
                        </a:spcAft>
                      </a:pP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endParaRPr lang="en-US" sz="2000" dirty="0">
                        <a:effectLst/>
                        <a:latin typeface="Calibri"/>
                        <a:ea typeface="Calibri"/>
                        <a:cs typeface="Times New Roman"/>
                      </a:endParaRPr>
                    </a:p>
                  </a:txBody>
                  <a:tcPr marL="68580" marR="68580" marT="0" marB="0"/>
                </a:tc>
              </a:tr>
              <a:tr h="332580">
                <a:tc>
                  <a:txBody>
                    <a:bodyPr/>
                    <a:lstStyle/>
                    <a:p>
                      <a:pPr marL="457200" marR="0">
                        <a:spcBef>
                          <a:spcPts val="0"/>
                        </a:spcBef>
                        <a:spcAft>
                          <a:spcPts val="0"/>
                        </a:spcAft>
                      </a:pPr>
                      <a:r>
                        <a:rPr lang="en-US" sz="2000">
                          <a:effectLst/>
                        </a:rPr>
                        <a:t>African-American</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59 (56.2%)</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a:solidFill>
                            <a:srgbClr val="000000"/>
                          </a:solidFill>
                          <a:effectLst/>
                          <a:latin typeface="+mj-lt"/>
                        </a:rPr>
                        <a:t>121 (56.3%)</a:t>
                      </a:r>
                    </a:p>
                  </a:txBody>
                  <a:tcPr marL="9525" marR="9525" marT="9525" marB="0" anchor="b"/>
                </a:tc>
                <a:tc>
                  <a:txBody>
                    <a:bodyPr/>
                    <a:lstStyle/>
                    <a:p>
                      <a:pPr algn="ctr" fontAlgn="b"/>
                      <a:r>
                        <a:rPr lang="en-US" sz="2000" b="0" i="0" u="none" strike="noStrike">
                          <a:solidFill>
                            <a:srgbClr val="000000"/>
                          </a:solidFill>
                          <a:effectLst/>
                          <a:latin typeface="+mj-lt"/>
                        </a:rPr>
                        <a:t>64 (62.8%)</a:t>
                      </a:r>
                    </a:p>
                  </a:txBody>
                  <a:tcPr marL="9525" marR="9525" marT="9525" marB="0" anchor="b"/>
                </a:tc>
              </a:tr>
              <a:tr h="332580">
                <a:tc>
                  <a:txBody>
                    <a:bodyPr/>
                    <a:lstStyle/>
                    <a:p>
                      <a:pPr marL="457200" marR="0">
                        <a:spcBef>
                          <a:spcPts val="0"/>
                        </a:spcBef>
                        <a:spcAft>
                          <a:spcPts val="0"/>
                        </a:spcAft>
                      </a:pPr>
                      <a:r>
                        <a:rPr lang="en-US" sz="2000">
                          <a:effectLst/>
                        </a:rPr>
                        <a:t>Hispanic</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19 (17.1%)</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a:solidFill>
                            <a:srgbClr val="000000"/>
                          </a:solidFill>
                          <a:effectLst/>
                          <a:latin typeface="+mj-lt"/>
                        </a:rPr>
                        <a:t>23 (10.7%)</a:t>
                      </a:r>
                    </a:p>
                  </a:txBody>
                  <a:tcPr marL="9525" marR="9525" marT="9525" marB="0" anchor="b"/>
                </a:tc>
                <a:tc>
                  <a:txBody>
                    <a:bodyPr/>
                    <a:lstStyle/>
                    <a:p>
                      <a:pPr algn="ctr" fontAlgn="b"/>
                      <a:r>
                        <a:rPr lang="en-US" sz="2000" b="0" i="0" u="none" strike="noStrike">
                          <a:solidFill>
                            <a:srgbClr val="000000"/>
                          </a:solidFill>
                          <a:effectLst/>
                          <a:latin typeface="+mj-lt"/>
                        </a:rPr>
                        <a:t>6 (5.9%)</a:t>
                      </a:r>
                    </a:p>
                  </a:txBody>
                  <a:tcPr marL="9525" marR="9525" marT="9525" marB="0" anchor="b"/>
                </a:tc>
              </a:tr>
              <a:tr h="332580">
                <a:tc>
                  <a:txBody>
                    <a:bodyPr/>
                    <a:lstStyle/>
                    <a:p>
                      <a:pPr marL="457200" marR="0">
                        <a:spcBef>
                          <a:spcPts val="0"/>
                        </a:spcBef>
                        <a:spcAft>
                          <a:spcPts val="0"/>
                        </a:spcAft>
                      </a:pPr>
                      <a:r>
                        <a:rPr lang="en-US" sz="2000" dirty="0">
                          <a:effectLst/>
                        </a:rPr>
                        <a:t>Caucasian</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12 (11.4%)</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a:solidFill>
                            <a:srgbClr val="000000"/>
                          </a:solidFill>
                          <a:effectLst/>
                          <a:latin typeface="+mj-lt"/>
                        </a:rPr>
                        <a:t>29 (13.5%)</a:t>
                      </a:r>
                    </a:p>
                  </a:txBody>
                  <a:tcPr marL="9525" marR="9525" marT="9525" marB="0" anchor="b"/>
                </a:tc>
                <a:tc>
                  <a:txBody>
                    <a:bodyPr/>
                    <a:lstStyle/>
                    <a:p>
                      <a:pPr algn="ctr" fontAlgn="b"/>
                      <a:r>
                        <a:rPr lang="en-US" sz="2000" b="0" i="0" u="none" strike="noStrike">
                          <a:solidFill>
                            <a:srgbClr val="000000"/>
                          </a:solidFill>
                          <a:effectLst/>
                          <a:latin typeface="+mj-lt"/>
                        </a:rPr>
                        <a:t>12 (11.8%)</a:t>
                      </a:r>
                    </a:p>
                  </a:txBody>
                  <a:tcPr marL="9525" marR="9525" marT="9525" marB="0" anchor="b"/>
                </a:tc>
              </a:tr>
              <a:tr h="332580">
                <a:tc>
                  <a:txBody>
                    <a:bodyPr/>
                    <a:lstStyle/>
                    <a:p>
                      <a:pPr marL="457200" marR="0">
                        <a:spcBef>
                          <a:spcPts val="0"/>
                        </a:spcBef>
                        <a:spcAft>
                          <a:spcPts val="0"/>
                        </a:spcAft>
                      </a:pPr>
                      <a:r>
                        <a:rPr lang="en-US" sz="2000" dirty="0" smtClean="0">
                          <a:effectLst/>
                          <a:latin typeface="+mn-lt"/>
                          <a:ea typeface="+mn-ea"/>
                          <a:cs typeface="+mn-cs"/>
                        </a:rPr>
                        <a:t>Other</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16 (15.2%)</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dirty="0">
                          <a:solidFill>
                            <a:srgbClr val="000000"/>
                          </a:solidFill>
                          <a:effectLst/>
                          <a:latin typeface="+mj-lt"/>
                        </a:rPr>
                        <a:t>42 (19.5%)</a:t>
                      </a:r>
                    </a:p>
                  </a:txBody>
                  <a:tcPr marL="9525" marR="9525" marT="9525" marB="0" anchor="b"/>
                </a:tc>
                <a:tc>
                  <a:txBody>
                    <a:bodyPr/>
                    <a:lstStyle/>
                    <a:p>
                      <a:pPr algn="ctr" fontAlgn="b"/>
                      <a:r>
                        <a:rPr lang="en-US" sz="2000" b="0" i="0" u="none" strike="noStrike" dirty="0">
                          <a:solidFill>
                            <a:srgbClr val="000000"/>
                          </a:solidFill>
                          <a:effectLst/>
                          <a:latin typeface="+mj-lt"/>
                        </a:rPr>
                        <a:t>20 (19.6%)</a:t>
                      </a:r>
                    </a:p>
                  </a:txBody>
                  <a:tcPr marL="9525" marR="9525" marT="9525" marB="0" anchor="b"/>
                </a:tc>
              </a:tr>
              <a:tr h="322502">
                <a:tc>
                  <a:txBody>
                    <a:bodyPr/>
                    <a:lstStyle/>
                    <a:p>
                      <a:pPr marL="0" marR="0">
                        <a:spcBef>
                          <a:spcPts val="0"/>
                        </a:spcBef>
                        <a:spcAft>
                          <a:spcPts val="0"/>
                        </a:spcAft>
                      </a:pPr>
                      <a:r>
                        <a:rPr lang="en-US" sz="2000" dirty="0" smtClean="0">
                          <a:effectLst/>
                          <a:latin typeface="Calibri"/>
                          <a:ea typeface="Calibri"/>
                          <a:cs typeface="Times New Roman"/>
                        </a:rPr>
                        <a:t>Menopause</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 (1%)</a:t>
                      </a:r>
                      <a:endParaRPr lang="en-US" sz="20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Calibri"/>
                          <a:ea typeface="Calibri"/>
                          <a:cs typeface="Times New Roman"/>
                        </a:rPr>
                        <a:t>43 (20%)</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46 (45.1%)</a:t>
                      </a:r>
                      <a:endParaRPr lang="en-US" sz="2000" dirty="0">
                        <a:effectLst/>
                        <a:latin typeface="Calibri"/>
                        <a:ea typeface="Calibri"/>
                        <a:cs typeface="Times New Roman"/>
                      </a:endParaRPr>
                    </a:p>
                  </a:txBody>
                  <a:tcPr marL="68580" marR="68580" marT="0" marB="0"/>
                </a:tc>
              </a:tr>
              <a:tr h="322502">
                <a:tc>
                  <a:txBody>
                    <a:bodyPr/>
                    <a:lstStyle/>
                    <a:p>
                      <a:pPr marL="0" marR="0">
                        <a:spcBef>
                          <a:spcPts val="0"/>
                        </a:spcBef>
                        <a:spcAft>
                          <a:spcPts val="0"/>
                        </a:spcAft>
                      </a:pPr>
                      <a:r>
                        <a:rPr lang="en-US" sz="2000" dirty="0" smtClean="0">
                          <a:effectLst/>
                        </a:rPr>
                        <a:t>Current tobacco</a:t>
                      </a:r>
                      <a:r>
                        <a:rPr lang="en-US" sz="2000" baseline="0" dirty="0" smtClean="0">
                          <a:effectLst/>
                        </a:rPr>
                        <a:t> </a:t>
                      </a:r>
                      <a:r>
                        <a:rPr lang="en-US" sz="2000" dirty="0" smtClean="0">
                          <a:effectLst/>
                        </a:rPr>
                        <a:t>use</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64 (61%)</a:t>
                      </a:r>
                      <a:endParaRPr lang="en-US" sz="20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Calibri"/>
                          <a:ea typeface="Calibri"/>
                          <a:cs typeface="Times New Roman"/>
                        </a:rPr>
                        <a:t>112 (52.3%)</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76 (76%)</a:t>
                      </a:r>
                      <a:endParaRPr lang="en-US" sz="2000" dirty="0">
                        <a:effectLst/>
                        <a:latin typeface="Calibri"/>
                        <a:ea typeface="Calibri"/>
                        <a:cs typeface="Times New Roman"/>
                      </a:endParaRPr>
                    </a:p>
                  </a:txBody>
                  <a:tcPr marL="68580" marR="68580" marT="0" marB="0"/>
                </a:tc>
              </a:tr>
              <a:tr h="322502">
                <a:tc>
                  <a:txBody>
                    <a:bodyPr/>
                    <a:lstStyle/>
                    <a:p>
                      <a:pPr marL="0" marR="0">
                        <a:spcBef>
                          <a:spcPts val="0"/>
                        </a:spcBef>
                        <a:spcAft>
                          <a:spcPts val="0"/>
                        </a:spcAft>
                      </a:pPr>
                      <a:r>
                        <a:rPr lang="en-US" sz="2000" dirty="0" smtClean="0">
                          <a:effectLst/>
                        </a:rPr>
                        <a:t>Current alcohol use</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66 (62.9%)</a:t>
                      </a:r>
                      <a:endParaRPr lang="en-US" sz="2000" dirty="0">
                        <a:effectLst/>
                        <a:latin typeface="Calibri"/>
                        <a:ea typeface="Calibri"/>
                        <a:cs typeface="Times New Roman"/>
                      </a:endParaRPr>
                    </a:p>
                  </a:txBody>
                  <a:tcPr marL="68580" marR="6858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Calibri"/>
                          <a:cs typeface="Times New Roman"/>
                        </a:rPr>
                        <a:t>107 (49.5%)</a:t>
                      </a: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44 (42.6%)</a:t>
                      </a:r>
                      <a:endParaRPr lang="en-US" sz="2000" dirty="0">
                        <a:effectLst/>
                        <a:latin typeface="Calibri"/>
                        <a:ea typeface="Calibri"/>
                        <a:cs typeface="Times New Roman"/>
                      </a:endParaRPr>
                    </a:p>
                  </a:txBody>
                  <a:tcPr marL="68580" marR="68580" marT="0" marB="0"/>
                </a:tc>
              </a:tr>
              <a:tr h="322502">
                <a:tc>
                  <a:txBody>
                    <a:bodyPr/>
                    <a:lstStyle/>
                    <a:p>
                      <a:pPr marL="0" marR="0">
                        <a:spcBef>
                          <a:spcPts val="0"/>
                        </a:spcBef>
                        <a:spcAft>
                          <a:spcPts val="0"/>
                        </a:spcAft>
                      </a:pPr>
                      <a:r>
                        <a:rPr lang="en-US" sz="2000" dirty="0" smtClean="0">
                          <a:effectLst/>
                        </a:rPr>
                        <a:t>Current</a:t>
                      </a:r>
                      <a:r>
                        <a:rPr lang="en-US" sz="2000" baseline="0" dirty="0" smtClean="0">
                          <a:effectLst/>
                        </a:rPr>
                        <a:t> opiate use</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11 (10.5%)</a:t>
                      </a:r>
                      <a:endParaRPr lang="en-US" sz="20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Calibri"/>
                          <a:ea typeface="Calibri"/>
                          <a:cs typeface="Times New Roman"/>
                        </a:rPr>
                        <a:t>17 (7.9%)</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33 (32.4%)</a:t>
                      </a:r>
                      <a:endParaRPr lang="en-US" sz="2000" dirty="0">
                        <a:effectLst/>
                        <a:latin typeface="Calibri"/>
                        <a:ea typeface="Calibri"/>
                        <a:cs typeface="Times New Roman"/>
                      </a:endParaRPr>
                    </a:p>
                  </a:txBody>
                  <a:tcPr marL="68580" marR="68580" marT="0" marB="0"/>
                </a:tc>
              </a:tr>
              <a:tr h="322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rPr>
                        <a:t>Diabetes</a:t>
                      </a:r>
                      <a:endParaRPr lang="en-US" sz="2000" dirty="0" smtClean="0">
                        <a:effectLst/>
                        <a:latin typeface="+mn-lt"/>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15 (14.3%)</a:t>
                      </a:r>
                      <a:endParaRPr lang="en-US" sz="2000" dirty="0">
                        <a:effectLst/>
                        <a:latin typeface="Calibri"/>
                        <a:ea typeface="Calibri"/>
                        <a:cs typeface="Times New Roman"/>
                      </a:endParaRPr>
                    </a:p>
                  </a:txBody>
                  <a:tcPr marL="68580" marR="68580" marT="0" marB="0" anchor="b"/>
                </a:tc>
                <a:tc>
                  <a:txBody>
                    <a:bodyPr/>
                    <a:lstStyle/>
                    <a:p>
                      <a:pPr marL="0" marR="0" algn="ctr">
                        <a:spcBef>
                          <a:spcPts val="0"/>
                        </a:spcBef>
                        <a:spcAft>
                          <a:spcPts val="0"/>
                        </a:spcAft>
                      </a:pPr>
                      <a:r>
                        <a:rPr lang="en-US" sz="2000" dirty="0" smtClean="0">
                          <a:effectLst/>
                          <a:latin typeface="Calibri"/>
                          <a:ea typeface="Calibri"/>
                          <a:cs typeface="Times New Roman"/>
                        </a:rPr>
                        <a:t>42 (19.5%)</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28 (27.5%)</a:t>
                      </a:r>
                      <a:endParaRPr lang="en-US" sz="2000" dirty="0">
                        <a:effectLst/>
                        <a:latin typeface="Calibri"/>
                        <a:ea typeface="Calibri"/>
                        <a:cs typeface="Times New Roman"/>
                      </a:endParaRPr>
                    </a:p>
                  </a:txBody>
                  <a:tcPr marL="68580" marR="68580" marT="0" marB="0"/>
                </a:tc>
              </a:tr>
              <a:tr h="332580">
                <a:tc>
                  <a:txBody>
                    <a:bodyPr/>
                    <a:lstStyle/>
                    <a:p>
                      <a:pPr marL="0" marR="0">
                        <a:spcBef>
                          <a:spcPts val="0"/>
                        </a:spcBef>
                        <a:spcAft>
                          <a:spcPts val="0"/>
                        </a:spcAft>
                      </a:pPr>
                      <a:r>
                        <a:rPr lang="en-US" sz="2000">
                          <a:effectLst/>
                        </a:rPr>
                        <a:t>BMI (kg/m</a:t>
                      </a:r>
                      <a:r>
                        <a:rPr lang="en-US" sz="2000" baseline="30000">
                          <a:effectLst/>
                        </a:rPr>
                        <a:t>2</a:t>
                      </a:r>
                      <a:r>
                        <a:rPr lang="en-US" sz="2000">
                          <a:effectLst/>
                        </a:rPr>
                        <a:t>)</a:t>
                      </a:r>
                      <a:endParaRPr lang="en-US" sz="200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29.9 (25.5-37.1)</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dirty="0">
                          <a:solidFill>
                            <a:srgbClr val="000000"/>
                          </a:solidFill>
                          <a:effectLst/>
                          <a:latin typeface="+mj-lt"/>
                        </a:rPr>
                        <a:t>27.8 (</a:t>
                      </a:r>
                      <a:r>
                        <a:rPr lang="en-US" sz="2000" b="0" i="0" u="none" strike="noStrike" dirty="0" smtClean="0">
                          <a:solidFill>
                            <a:srgbClr val="000000"/>
                          </a:solidFill>
                          <a:effectLst/>
                          <a:latin typeface="+mj-lt"/>
                        </a:rPr>
                        <a:t>24.1-32.1</a:t>
                      </a:r>
                      <a:r>
                        <a:rPr lang="en-US" sz="2000" b="0" i="0" u="none" strike="noStrike" dirty="0">
                          <a:solidFill>
                            <a:srgbClr val="000000"/>
                          </a:solidFill>
                          <a:effectLst/>
                          <a:latin typeface="+mj-lt"/>
                        </a:rPr>
                        <a:t>)</a:t>
                      </a:r>
                    </a:p>
                  </a:txBody>
                  <a:tcPr marL="9525" marR="9525" marT="9525" marB="0" anchor="b"/>
                </a:tc>
                <a:tc>
                  <a:txBody>
                    <a:bodyPr/>
                    <a:lstStyle/>
                    <a:p>
                      <a:pPr algn="ctr" fontAlgn="b"/>
                      <a:r>
                        <a:rPr lang="en-US" sz="2000" b="0" i="0" u="none" strike="noStrike" dirty="0">
                          <a:solidFill>
                            <a:srgbClr val="000000"/>
                          </a:solidFill>
                          <a:effectLst/>
                          <a:latin typeface="+mj-lt"/>
                        </a:rPr>
                        <a:t>25.2 (</a:t>
                      </a:r>
                      <a:r>
                        <a:rPr lang="en-US" sz="2000" b="0" i="0" u="none" strike="noStrike" dirty="0" smtClean="0">
                          <a:solidFill>
                            <a:srgbClr val="000000"/>
                          </a:solidFill>
                          <a:effectLst/>
                          <a:latin typeface="+mj-lt"/>
                        </a:rPr>
                        <a:t>22.1-29.9</a:t>
                      </a:r>
                      <a:r>
                        <a:rPr lang="en-US" sz="2000" b="0" i="0" u="none" strike="noStrike" dirty="0">
                          <a:solidFill>
                            <a:srgbClr val="000000"/>
                          </a:solidFill>
                          <a:effectLst/>
                          <a:latin typeface="+mj-lt"/>
                        </a:rPr>
                        <a:t>)</a:t>
                      </a:r>
                    </a:p>
                  </a:txBody>
                  <a:tcPr marL="9525" marR="9525" marT="9525" marB="0" anchor="b"/>
                </a:tc>
              </a:tr>
              <a:tr h="332580">
                <a:tc>
                  <a:txBody>
                    <a:bodyPr/>
                    <a:lstStyle/>
                    <a:p>
                      <a:pPr marL="0" marR="0">
                        <a:spcBef>
                          <a:spcPts val="0"/>
                        </a:spcBef>
                        <a:spcAft>
                          <a:spcPts val="0"/>
                        </a:spcAft>
                      </a:pPr>
                      <a:r>
                        <a:rPr lang="en-US" sz="1900" dirty="0" smtClean="0">
                          <a:effectLst/>
                        </a:rPr>
                        <a:t>Waist</a:t>
                      </a:r>
                      <a:r>
                        <a:rPr lang="en-US" sz="1900" baseline="0" dirty="0" smtClean="0">
                          <a:effectLst/>
                        </a:rPr>
                        <a:t> Circumference (cm)</a:t>
                      </a:r>
                      <a:endParaRPr lang="en-US" sz="19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91.9</a:t>
                      </a:r>
                      <a:r>
                        <a:rPr lang="en-US" sz="2000" baseline="0" dirty="0" smtClean="0">
                          <a:effectLst/>
                          <a:latin typeface="Calibri"/>
                          <a:ea typeface="Calibri"/>
                          <a:cs typeface="Times New Roman"/>
                        </a:rPr>
                        <a:t> (81.7-103.3)</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dirty="0">
                          <a:solidFill>
                            <a:srgbClr val="000000"/>
                          </a:solidFill>
                          <a:effectLst/>
                          <a:latin typeface="+mj-lt"/>
                        </a:rPr>
                        <a:t>89.7 (</a:t>
                      </a:r>
                      <a:r>
                        <a:rPr lang="en-US" sz="2000" b="0" i="0" u="none" strike="noStrike" dirty="0" smtClean="0">
                          <a:solidFill>
                            <a:srgbClr val="000000"/>
                          </a:solidFill>
                          <a:effectLst/>
                          <a:latin typeface="+mj-lt"/>
                        </a:rPr>
                        <a:t>80.8-99.8</a:t>
                      </a:r>
                      <a:r>
                        <a:rPr lang="en-US" sz="2000" b="0" i="0" u="none" strike="noStrike" dirty="0">
                          <a:solidFill>
                            <a:srgbClr val="000000"/>
                          </a:solidFill>
                          <a:effectLst/>
                          <a:latin typeface="+mj-lt"/>
                        </a:rPr>
                        <a:t>)</a:t>
                      </a:r>
                    </a:p>
                  </a:txBody>
                  <a:tcPr marL="9525" marR="9525" marT="9525" marB="0" anchor="b"/>
                </a:tc>
                <a:tc>
                  <a:txBody>
                    <a:bodyPr/>
                    <a:lstStyle/>
                    <a:p>
                      <a:pPr algn="ctr" fontAlgn="b"/>
                      <a:r>
                        <a:rPr lang="en-US" sz="2000" b="0" i="0" u="none" strike="noStrike" dirty="0">
                          <a:solidFill>
                            <a:srgbClr val="000000"/>
                          </a:solidFill>
                          <a:effectLst/>
                          <a:latin typeface="+mj-lt"/>
                        </a:rPr>
                        <a:t>85.8 (</a:t>
                      </a:r>
                      <a:r>
                        <a:rPr lang="en-US" sz="2000" b="0" i="0" u="none" strike="noStrike" dirty="0" smtClean="0">
                          <a:solidFill>
                            <a:srgbClr val="000000"/>
                          </a:solidFill>
                          <a:effectLst/>
                          <a:latin typeface="+mj-lt"/>
                        </a:rPr>
                        <a:t>78-96.1</a:t>
                      </a:r>
                      <a:r>
                        <a:rPr lang="en-US" sz="2000" b="0" i="0" u="none" strike="noStrike" dirty="0">
                          <a:solidFill>
                            <a:srgbClr val="000000"/>
                          </a:solidFill>
                          <a:effectLst/>
                          <a:latin typeface="+mj-lt"/>
                        </a:rPr>
                        <a:t>)</a:t>
                      </a:r>
                    </a:p>
                  </a:txBody>
                  <a:tcPr marL="9525" marR="9525" marT="9525" marB="0" anchor="b"/>
                </a:tc>
              </a:tr>
              <a:tr h="332580">
                <a:tc>
                  <a:txBody>
                    <a:bodyPr/>
                    <a:lstStyle/>
                    <a:p>
                      <a:pPr marL="0" marR="0">
                        <a:spcBef>
                          <a:spcPts val="0"/>
                        </a:spcBef>
                        <a:spcAft>
                          <a:spcPts val="0"/>
                        </a:spcAft>
                      </a:pPr>
                      <a:r>
                        <a:rPr lang="en-US" sz="2000" dirty="0">
                          <a:effectLst/>
                        </a:rPr>
                        <a:t>Current CD4 (cells/</a:t>
                      </a:r>
                      <a:r>
                        <a:rPr lang="en-US" sz="2000" dirty="0" err="1">
                          <a:effectLst/>
                        </a:rPr>
                        <a:t>uL</a:t>
                      </a:r>
                      <a:r>
                        <a:rPr lang="en-US" sz="2000" dirty="0">
                          <a:effectLst/>
                        </a:rPr>
                        <a:t>)</a:t>
                      </a:r>
                      <a:endParaRPr lang="en-US" sz="20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000" dirty="0" smtClean="0">
                          <a:effectLst/>
                          <a:latin typeface="Calibri"/>
                          <a:ea typeface="Calibri"/>
                          <a:cs typeface="Times New Roman"/>
                        </a:rPr>
                        <a:t>-</a:t>
                      </a:r>
                      <a:endParaRPr lang="en-US" sz="2000" dirty="0">
                        <a:effectLst/>
                        <a:latin typeface="Calibri"/>
                        <a:ea typeface="Calibri"/>
                        <a:cs typeface="Times New Roman"/>
                      </a:endParaRPr>
                    </a:p>
                  </a:txBody>
                  <a:tcPr marL="68580" marR="68580" marT="0" marB="0" anchor="b"/>
                </a:tc>
                <a:tc>
                  <a:txBody>
                    <a:bodyPr/>
                    <a:lstStyle/>
                    <a:p>
                      <a:pPr algn="ctr" fontAlgn="b"/>
                      <a:r>
                        <a:rPr lang="en-US" sz="2000" b="0" i="0" u="none" strike="noStrike" dirty="0">
                          <a:solidFill>
                            <a:srgbClr val="000000"/>
                          </a:solidFill>
                          <a:effectLst/>
                          <a:latin typeface="Calibri" panose="020F0502020204030204" pitchFamily="34" charset="0"/>
                          <a:cs typeface="Calibri" panose="020F0502020204030204" pitchFamily="34" charset="0"/>
                        </a:rPr>
                        <a:t>416.5 (</a:t>
                      </a:r>
                      <a:r>
                        <a:rPr lang="en-US" sz="2000" b="0" i="0" u="none" strike="noStrike" dirty="0" smtClean="0">
                          <a:solidFill>
                            <a:srgbClr val="000000"/>
                          </a:solidFill>
                          <a:effectLst/>
                          <a:latin typeface="Calibri" panose="020F0502020204030204" pitchFamily="34" charset="0"/>
                          <a:cs typeface="Calibri" panose="020F0502020204030204" pitchFamily="34" charset="0"/>
                        </a:rPr>
                        <a:t>277.5-591</a:t>
                      </a: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cs typeface="Calibri" panose="020F0502020204030204" pitchFamily="34" charset="0"/>
                        </a:rPr>
                        <a:t>374 (</a:t>
                      </a:r>
                      <a:r>
                        <a:rPr lang="en-US" sz="2000" b="0" i="0" u="none" strike="noStrike" dirty="0" smtClean="0">
                          <a:solidFill>
                            <a:srgbClr val="000000"/>
                          </a:solidFill>
                          <a:effectLst/>
                          <a:latin typeface="Calibri" panose="020F0502020204030204" pitchFamily="34" charset="0"/>
                          <a:cs typeface="Calibri" panose="020F0502020204030204" pitchFamily="34" charset="0"/>
                        </a:rPr>
                        <a:t>227.5-600.5</a:t>
                      </a:r>
                      <a:r>
                        <a:rPr lang="en-US" sz="20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tc>
              </a:tr>
            </a:tbl>
          </a:graphicData>
        </a:graphic>
      </p:graphicFrame>
      <p:sp>
        <p:nvSpPr>
          <p:cNvPr id="5" name="Rectangle 1"/>
          <p:cNvSpPr>
            <a:spLocks noChangeArrowheads="1"/>
          </p:cNvSpPr>
          <p:nvPr/>
        </p:nvSpPr>
        <p:spPr bwMode="auto">
          <a:xfrm>
            <a:off x="152400" y="57150"/>
            <a:ext cx="87630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Table 1.</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Baseline Demographic and Clinical Characteristics of HIV-infected and Control Participants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0120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GPlot Procedure"/>
          <p:cNvPicPr>
            <a:picLocks noChangeAspect="1" noChangeArrowheads="1"/>
          </p:cNvPicPr>
          <p:nvPr/>
        </p:nvPicPr>
        <p:blipFill>
          <a:blip r:embed="rId2" cstate="print"/>
          <a:srcRect/>
          <a:stretch>
            <a:fillRect/>
          </a:stretch>
        </p:blipFill>
        <p:spPr bwMode="auto">
          <a:xfrm>
            <a:off x="304800" y="228600"/>
            <a:ext cx="8382000" cy="6286500"/>
          </a:xfrm>
          <a:prstGeom prst="rect">
            <a:avLst/>
          </a:prstGeom>
          <a:noFill/>
        </p:spPr>
      </p:pic>
      <p:sp>
        <p:nvSpPr>
          <p:cNvPr id="3" name="TextBox 2"/>
          <p:cNvSpPr txBox="1"/>
          <p:nvPr/>
        </p:nvSpPr>
        <p:spPr>
          <a:xfrm>
            <a:off x="304800" y="914400"/>
            <a:ext cx="430887" cy="1131332"/>
          </a:xfrm>
          <a:prstGeom prst="rect">
            <a:avLst/>
          </a:prstGeom>
          <a:solidFill>
            <a:schemeClr val="bg1"/>
          </a:solidFill>
        </p:spPr>
        <p:txBody>
          <a:bodyPr vert="vert270" wrap="square" rtlCol="0">
            <a:spAutoFit/>
          </a:bodyPr>
          <a:lstStyle/>
          <a:p>
            <a:r>
              <a:rPr lang="en-US" sz="1600" dirty="0" smtClean="0">
                <a:latin typeface="Arial" panose="020B0604020202020204" pitchFamily="34" charset="0"/>
                <a:cs typeface="Arial" panose="020B0604020202020204" pitchFamily="34" charset="0"/>
              </a:rPr>
              <a:t>(g/cm</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endParaRPr lang="en-US" sz="16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499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GPlot Procedure"/>
          <p:cNvPicPr>
            <a:picLocks noChangeAspect="1" noChangeArrowheads="1"/>
          </p:cNvPicPr>
          <p:nvPr/>
        </p:nvPicPr>
        <p:blipFill>
          <a:blip r:embed="rId2" cstate="print"/>
          <a:srcRect/>
          <a:stretch>
            <a:fillRect/>
          </a:stretch>
        </p:blipFill>
        <p:spPr bwMode="auto">
          <a:xfrm>
            <a:off x="304800" y="228600"/>
            <a:ext cx="8432800" cy="6324600"/>
          </a:xfrm>
          <a:prstGeom prst="rect">
            <a:avLst/>
          </a:prstGeom>
          <a:noFill/>
        </p:spPr>
      </p:pic>
      <p:sp>
        <p:nvSpPr>
          <p:cNvPr id="3" name="TextBox 2"/>
          <p:cNvSpPr txBox="1"/>
          <p:nvPr/>
        </p:nvSpPr>
        <p:spPr>
          <a:xfrm>
            <a:off x="2362200" y="290174"/>
            <a:ext cx="6096000" cy="369332"/>
          </a:xfrm>
          <a:prstGeom prst="rect">
            <a:avLst/>
          </a:prstGeom>
          <a:solidFill>
            <a:schemeClr val="bg1"/>
          </a:solidFill>
        </p:spPr>
        <p:txBody>
          <a:bodyPr wrap="square" rtlCol="0">
            <a:spAutoFit/>
          </a:bodyPr>
          <a:lstStyle/>
          <a:p>
            <a:r>
              <a:rPr lang="en-US" b="1" dirty="0" smtClean="0"/>
              <a:t>Average Femoral Neck BMD by group and year</a:t>
            </a:r>
            <a:endParaRPr lang="en-US" b="1" dirty="0"/>
          </a:p>
        </p:txBody>
      </p:sp>
      <p:sp>
        <p:nvSpPr>
          <p:cNvPr id="6" name="TextBox 5"/>
          <p:cNvSpPr txBox="1"/>
          <p:nvPr/>
        </p:nvSpPr>
        <p:spPr>
          <a:xfrm>
            <a:off x="416819" y="1174652"/>
            <a:ext cx="430887" cy="3417332"/>
          </a:xfrm>
          <a:prstGeom prst="rect">
            <a:avLst/>
          </a:prstGeom>
          <a:solidFill>
            <a:schemeClr val="bg1"/>
          </a:solidFill>
        </p:spPr>
        <p:txBody>
          <a:bodyPr vert="vert270" wrap="square" rtlCol="0">
            <a:spAutoFit/>
          </a:bodyPr>
          <a:lstStyle/>
          <a:p>
            <a:r>
              <a:rPr lang="en-US" sz="1600" dirty="0">
                <a:latin typeface="Arial" panose="020B0604020202020204" pitchFamily="34" charset="0"/>
                <a:cs typeface="Arial" panose="020B0604020202020204" pitchFamily="34" charset="0"/>
              </a:rPr>
              <a:t>Femoral Neck BMD (g/cm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61010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3</a:t>
            </a:r>
            <a:endParaRPr lang="en-US" dirty="0"/>
          </a:p>
        </p:txBody>
      </p:sp>
      <p:sp>
        <p:nvSpPr>
          <p:cNvPr id="3" name="Content Placeholder 2"/>
          <p:cNvSpPr>
            <a:spLocks noGrp="1"/>
          </p:cNvSpPr>
          <p:nvPr>
            <p:ph idx="1"/>
          </p:nvPr>
        </p:nvSpPr>
        <p:spPr/>
        <p:txBody>
          <a:bodyPr/>
          <a:lstStyle/>
          <a:p>
            <a:pPr marL="0" indent="0">
              <a:buNone/>
            </a:pPr>
            <a:r>
              <a:rPr lang="en-US" dirty="0"/>
              <a:t>To investigate the effects of HCV and its related factors on changes in </a:t>
            </a:r>
            <a:r>
              <a:rPr lang="en-US" dirty="0" err="1" smtClean="0"/>
              <a:t>vBMD</a:t>
            </a:r>
            <a:r>
              <a:rPr lang="en-US" dirty="0" smtClean="0"/>
              <a:t> measured by QCT and </a:t>
            </a:r>
            <a:r>
              <a:rPr lang="en-US" dirty="0"/>
              <a:t>bone quality and microarchitecture </a:t>
            </a:r>
            <a:r>
              <a:rPr lang="en-US" dirty="0" smtClean="0"/>
              <a:t>measured by HR-</a:t>
            </a:r>
            <a:r>
              <a:rPr lang="en-US" dirty="0" err="1" smtClean="0"/>
              <a:t>pQCT</a:t>
            </a:r>
            <a:r>
              <a:rPr lang="en-US" dirty="0" smtClean="0"/>
              <a:t> in </a:t>
            </a:r>
            <a:r>
              <a:rPr lang="en-US" dirty="0"/>
              <a:t>HIV+ women</a:t>
            </a:r>
          </a:p>
        </p:txBody>
      </p:sp>
    </p:spTree>
    <p:extLst>
      <p:ext uri="{BB962C8B-B14F-4D97-AF65-F5344CB8AC3E}">
        <p14:creationId xmlns:p14="http://schemas.microsoft.com/office/powerpoint/2010/main" val="336291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3</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u="sng" dirty="0"/>
              <a:t>Hypothesis 3a</a:t>
            </a:r>
            <a:r>
              <a:rPr lang="en-US" dirty="0"/>
              <a:t>:  Compared with HIV-monoinfected and control women, HIV/HCV-coinfected women will have greater decline in </a:t>
            </a:r>
            <a:r>
              <a:rPr lang="en-US" dirty="0" err="1"/>
              <a:t>vBMD</a:t>
            </a:r>
            <a:r>
              <a:rPr lang="en-US" dirty="0"/>
              <a:t> and worse parameters of bone </a:t>
            </a:r>
            <a:r>
              <a:rPr lang="en-US" dirty="0" smtClean="0"/>
              <a:t>quality.</a:t>
            </a:r>
            <a:endParaRPr lang="en-US" dirty="0"/>
          </a:p>
          <a:p>
            <a:r>
              <a:rPr lang="en-US" dirty="0"/>
              <a:t> </a:t>
            </a:r>
            <a:r>
              <a:rPr lang="en-US" u="sng" dirty="0" smtClean="0"/>
              <a:t>Hypothesis </a:t>
            </a:r>
            <a:r>
              <a:rPr lang="en-US" u="sng" dirty="0"/>
              <a:t>3b</a:t>
            </a:r>
            <a:r>
              <a:rPr lang="en-US" dirty="0"/>
              <a:t>:  The association of HIV/HCV coinfection with </a:t>
            </a:r>
            <a:r>
              <a:rPr lang="en-US" dirty="0" err="1"/>
              <a:t>vBMD</a:t>
            </a:r>
            <a:r>
              <a:rPr lang="en-US" dirty="0"/>
              <a:t>, bone quality and microarchitecture will be mediated by severity of HCV-related liver fibrosis.</a:t>
            </a:r>
          </a:p>
        </p:txBody>
      </p:sp>
    </p:spTree>
    <p:extLst>
      <p:ext uri="{BB962C8B-B14F-4D97-AF65-F5344CB8AC3E}">
        <p14:creationId xmlns:p14="http://schemas.microsoft.com/office/powerpoint/2010/main" val="42899848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WIHS Musculoskeletal </a:t>
            </a:r>
            <a:r>
              <a:rPr lang="en-US" dirty="0" err="1" smtClean="0"/>
              <a:t>Substudy</a:t>
            </a:r>
            <a:r>
              <a:rPr lang="en-US" dirty="0" smtClean="0"/>
              <a:t> (MSK): Methods</a:t>
            </a:r>
            <a:endParaRPr lang="en-US" dirty="0"/>
          </a:p>
        </p:txBody>
      </p:sp>
      <p:sp>
        <p:nvSpPr>
          <p:cNvPr id="3" name="Content Placeholder 2"/>
          <p:cNvSpPr>
            <a:spLocks noGrp="1"/>
          </p:cNvSpPr>
          <p:nvPr>
            <p:ph idx="1"/>
          </p:nvPr>
        </p:nvSpPr>
        <p:spPr>
          <a:xfrm>
            <a:off x="381000" y="1905000"/>
            <a:ext cx="8229600" cy="4419600"/>
          </a:xfrm>
        </p:spPr>
        <p:txBody>
          <a:bodyPr>
            <a:normAutofit/>
          </a:bodyPr>
          <a:lstStyle/>
          <a:p>
            <a:r>
              <a:rPr lang="en-US" dirty="0" smtClean="0"/>
              <a:t>The </a:t>
            </a:r>
            <a:r>
              <a:rPr lang="en-US" dirty="0"/>
              <a:t>WIHS MSK </a:t>
            </a:r>
            <a:r>
              <a:rPr lang="en-US" dirty="0" err="1"/>
              <a:t>Substudy</a:t>
            </a:r>
            <a:r>
              <a:rPr lang="en-US" dirty="0"/>
              <a:t> </a:t>
            </a:r>
            <a:r>
              <a:rPr lang="en-US" dirty="0" smtClean="0"/>
              <a:t>began </a:t>
            </a:r>
            <a:r>
              <a:rPr lang="en-US" dirty="0"/>
              <a:t>enrollment in October </a:t>
            </a:r>
            <a:r>
              <a:rPr lang="en-US" dirty="0" smtClean="0"/>
              <a:t>2011</a:t>
            </a:r>
            <a:r>
              <a:rPr lang="en-US" dirty="0"/>
              <a:t> </a:t>
            </a:r>
            <a:r>
              <a:rPr lang="en-US" dirty="0" smtClean="0"/>
              <a:t>and studies women from the same 3 sites as WIHS MS</a:t>
            </a:r>
          </a:p>
          <a:p>
            <a:r>
              <a:rPr lang="en-US" dirty="0" smtClean="0"/>
              <a:t>WIHS </a:t>
            </a:r>
            <a:r>
              <a:rPr lang="en-US" dirty="0"/>
              <a:t>MSK studies the effect of the menopausal transition </a:t>
            </a:r>
            <a:r>
              <a:rPr lang="en-US" dirty="0" smtClean="0"/>
              <a:t>on BMD and bone microarchitecture </a:t>
            </a:r>
          </a:p>
          <a:p>
            <a:pPr marL="0" indent="0">
              <a:buNone/>
            </a:pPr>
            <a:endParaRPr lang="en-US" dirty="0"/>
          </a:p>
        </p:txBody>
      </p:sp>
    </p:spTree>
    <p:extLst>
      <p:ext uri="{BB962C8B-B14F-4D97-AF65-F5344CB8AC3E}">
        <p14:creationId xmlns:p14="http://schemas.microsoft.com/office/powerpoint/2010/main" val="225388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WIHS </a:t>
            </a:r>
            <a:r>
              <a:rPr lang="en-US" dirty="0" smtClean="0"/>
              <a:t>MSK: </a:t>
            </a:r>
            <a:r>
              <a:rPr lang="en-US" dirty="0" smtClean="0"/>
              <a:t>Methods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3669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606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WIHS </a:t>
            </a:r>
            <a:r>
              <a:rPr lang="en-US" dirty="0" smtClean="0"/>
              <a:t>MSK: </a:t>
            </a:r>
            <a:r>
              <a:rPr lang="en-US" dirty="0"/>
              <a:t>Methods</a:t>
            </a:r>
          </a:p>
        </p:txBody>
      </p:sp>
      <p:sp>
        <p:nvSpPr>
          <p:cNvPr id="3" name="Content Placeholder 2"/>
          <p:cNvSpPr>
            <a:spLocks noGrp="1"/>
          </p:cNvSpPr>
          <p:nvPr>
            <p:ph idx="1"/>
          </p:nvPr>
        </p:nvSpPr>
        <p:spPr>
          <a:xfrm>
            <a:off x="457200" y="1705304"/>
            <a:ext cx="8229600" cy="5181599"/>
          </a:xfrm>
        </p:spPr>
        <p:txBody>
          <a:bodyPr>
            <a:normAutofit/>
          </a:bodyPr>
          <a:lstStyle/>
          <a:p>
            <a:r>
              <a:rPr lang="en-US" dirty="0"/>
              <a:t>Secondary analysis of </a:t>
            </a:r>
            <a:r>
              <a:rPr lang="en-US" dirty="0" smtClean="0"/>
              <a:t>longitudinal </a:t>
            </a:r>
            <a:r>
              <a:rPr lang="en-US" dirty="0" err="1" smtClean="0"/>
              <a:t>vBMD</a:t>
            </a:r>
            <a:r>
              <a:rPr lang="en-US" dirty="0" smtClean="0"/>
              <a:t> data from </a:t>
            </a:r>
            <a:r>
              <a:rPr lang="en-US" dirty="0"/>
              <a:t>WIHS </a:t>
            </a:r>
            <a:r>
              <a:rPr lang="en-US" dirty="0" smtClean="0"/>
              <a:t>MSK Study of targeted 360 HIV+ and HIV- women </a:t>
            </a:r>
          </a:p>
          <a:p>
            <a:r>
              <a:rPr lang="en-US" dirty="0" smtClean="0"/>
              <a:t>HR-</a:t>
            </a:r>
            <a:r>
              <a:rPr lang="en-US" dirty="0" err="1" smtClean="0"/>
              <a:t>pQCT</a:t>
            </a:r>
            <a:r>
              <a:rPr lang="en-US" dirty="0" smtClean="0"/>
              <a:t> performed in a subgroup of 130 </a:t>
            </a:r>
            <a:r>
              <a:rPr lang="en-US" dirty="0"/>
              <a:t>HIV+ and HIV- women (approximately 86 </a:t>
            </a:r>
            <a:r>
              <a:rPr lang="en-US" dirty="0" smtClean="0"/>
              <a:t>HIV+, 26 HIV/HCV+, 44 HIV-) at Bronx site</a:t>
            </a:r>
          </a:p>
          <a:p>
            <a:r>
              <a:rPr lang="en-US" dirty="0"/>
              <a:t>W</a:t>
            </a:r>
            <a:r>
              <a:rPr lang="en-US" dirty="0" smtClean="0"/>
              <a:t>e will perform an ancillary </a:t>
            </a:r>
            <a:r>
              <a:rPr lang="en-US" dirty="0"/>
              <a:t>study enrolling 30 additional HIV/HCV coinfected women from the SF WIHS MSK </a:t>
            </a:r>
            <a:r>
              <a:rPr lang="en-US" dirty="0" smtClean="0"/>
              <a:t>site</a:t>
            </a:r>
          </a:p>
        </p:txBody>
      </p:sp>
    </p:spTree>
    <p:extLst>
      <p:ext uri="{BB962C8B-B14F-4D97-AF65-F5344CB8AC3E}">
        <p14:creationId xmlns:p14="http://schemas.microsoft.com/office/powerpoint/2010/main" val="1169198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WIHS </a:t>
            </a:r>
            <a:r>
              <a:rPr lang="en-US" dirty="0" smtClean="0"/>
              <a:t>MSK: </a:t>
            </a:r>
            <a:r>
              <a:rPr lang="en-US" dirty="0"/>
              <a:t>Methods</a:t>
            </a:r>
          </a:p>
        </p:txBody>
      </p:sp>
      <p:sp>
        <p:nvSpPr>
          <p:cNvPr id="3" name="Content Placeholder 2"/>
          <p:cNvSpPr>
            <a:spLocks noGrp="1"/>
          </p:cNvSpPr>
          <p:nvPr>
            <p:ph idx="1"/>
          </p:nvPr>
        </p:nvSpPr>
        <p:spPr>
          <a:xfrm>
            <a:off x="457200" y="1905000"/>
            <a:ext cx="8229600" cy="4525963"/>
          </a:xfrm>
        </p:spPr>
        <p:txBody>
          <a:bodyPr>
            <a:normAutofit fontScale="92500" lnSpcReduction="20000"/>
          </a:bodyPr>
          <a:lstStyle/>
          <a:p>
            <a:r>
              <a:rPr lang="en-US" dirty="0"/>
              <a:t>Outcome variables: </a:t>
            </a:r>
            <a:r>
              <a:rPr lang="en-US" dirty="0" err="1" smtClean="0"/>
              <a:t>vBMD</a:t>
            </a:r>
            <a:r>
              <a:rPr lang="en-US" dirty="0" smtClean="0"/>
              <a:t> </a:t>
            </a:r>
            <a:r>
              <a:rPr lang="en-US" dirty="0"/>
              <a:t>at </a:t>
            </a:r>
            <a:r>
              <a:rPr lang="en-US" dirty="0" smtClean="0"/>
              <a:t>spine and hip measured by QCT; parameters of cortical and trabecular bone quality and microarchitecture measured by HR-</a:t>
            </a:r>
            <a:r>
              <a:rPr lang="en-US" dirty="0" err="1" smtClean="0"/>
              <a:t>pQCT</a:t>
            </a:r>
            <a:endParaRPr lang="en-US" dirty="0" smtClean="0"/>
          </a:p>
          <a:p>
            <a:r>
              <a:rPr lang="en-US" dirty="0" smtClean="0"/>
              <a:t>Primary predictor variable:  </a:t>
            </a:r>
            <a:r>
              <a:rPr lang="en-US" dirty="0"/>
              <a:t>HCV </a:t>
            </a:r>
            <a:r>
              <a:rPr lang="en-US" dirty="0" smtClean="0"/>
              <a:t>infection</a:t>
            </a:r>
          </a:p>
          <a:p>
            <a:r>
              <a:rPr lang="en-US" dirty="0" smtClean="0"/>
              <a:t>Covariates: similar as in WIHS MS but including:</a:t>
            </a:r>
          </a:p>
          <a:p>
            <a:pPr lvl="1"/>
            <a:r>
              <a:rPr lang="en-US" dirty="0" smtClean="0"/>
              <a:t>Anti-</a:t>
            </a:r>
            <a:r>
              <a:rPr lang="en-US" dirty="0" err="1" smtClean="0"/>
              <a:t>mullerian</a:t>
            </a:r>
            <a:r>
              <a:rPr lang="en-US" dirty="0" smtClean="0"/>
              <a:t> </a:t>
            </a:r>
            <a:r>
              <a:rPr lang="en-US" dirty="0"/>
              <a:t>hormone (</a:t>
            </a:r>
            <a:r>
              <a:rPr lang="en-US" dirty="0" smtClean="0"/>
              <a:t>AMH), an </a:t>
            </a:r>
            <a:r>
              <a:rPr lang="en-US" dirty="0"/>
              <a:t>objective biomarker of ovarian </a:t>
            </a:r>
            <a:r>
              <a:rPr lang="en-US" dirty="0" smtClean="0"/>
              <a:t>reserve, to </a:t>
            </a:r>
            <a:r>
              <a:rPr lang="en-US" dirty="0"/>
              <a:t>determine the </a:t>
            </a:r>
            <a:r>
              <a:rPr lang="en-US" dirty="0" err="1"/>
              <a:t>perimenopausal</a:t>
            </a:r>
            <a:r>
              <a:rPr lang="en-US" dirty="0"/>
              <a:t> transition. </a:t>
            </a:r>
            <a:endParaRPr lang="en-US" dirty="0" smtClean="0"/>
          </a:p>
          <a:p>
            <a:pPr lvl="1"/>
            <a:r>
              <a:rPr lang="en-US" dirty="0" smtClean="0"/>
              <a:t>ELF score and TE to measure liver fibrosis severity</a:t>
            </a:r>
            <a:endParaRPr lang="en-US" dirty="0"/>
          </a:p>
          <a:p>
            <a:r>
              <a:rPr lang="en-US" dirty="0"/>
              <a:t>Analysis: Multivariate Linear </a:t>
            </a:r>
            <a:r>
              <a:rPr lang="en-US" dirty="0" smtClean="0"/>
              <a:t>Regression</a:t>
            </a:r>
            <a:endParaRPr lang="en-US" dirty="0"/>
          </a:p>
          <a:p>
            <a:endParaRPr lang="en-US" dirty="0"/>
          </a:p>
        </p:txBody>
      </p:sp>
    </p:spTree>
    <p:extLst>
      <p:ext uri="{BB962C8B-B14F-4D97-AF65-F5344CB8AC3E}">
        <p14:creationId xmlns:p14="http://schemas.microsoft.com/office/powerpoint/2010/main" val="3496406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a:t>
            </a:r>
            <a:endParaRPr lang="en-US" dirty="0"/>
          </a:p>
        </p:txBody>
      </p:sp>
      <p:sp>
        <p:nvSpPr>
          <p:cNvPr id="3" name="Content Placeholder 2"/>
          <p:cNvSpPr>
            <a:spLocks noGrp="1"/>
          </p:cNvSpPr>
          <p:nvPr>
            <p:ph idx="1"/>
          </p:nvPr>
        </p:nvSpPr>
        <p:spPr/>
        <p:txBody>
          <a:bodyPr/>
          <a:lstStyle/>
          <a:p>
            <a:r>
              <a:rPr lang="en-US" dirty="0" smtClean="0"/>
              <a:t>Carl Grunfeld, MD PhD</a:t>
            </a:r>
          </a:p>
          <a:p>
            <a:r>
              <a:rPr lang="en-US" dirty="0" smtClean="0"/>
              <a:t>Phyllis Tien, MD</a:t>
            </a:r>
          </a:p>
          <a:p>
            <a:r>
              <a:rPr lang="en-US" dirty="0" smtClean="0"/>
              <a:t>Rebecca Scherzer, PhD</a:t>
            </a:r>
          </a:p>
          <a:p>
            <a:r>
              <a:rPr lang="en-US" dirty="0"/>
              <a:t>Dolores </a:t>
            </a:r>
            <a:r>
              <a:rPr lang="en-US" dirty="0" err="1"/>
              <a:t>Shoback</a:t>
            </a:r>
            <a:r>
              <a:rPr lang="en-US" dirty="0"/>
              <a:t>, </a:t>
            </a:r>
            <a:r>
              <a:rPr lang="en-US" dirty="0" smtClean="0"/>
              <a:t>MD</a:t>
            </a:r>
            <a:endParaRPr lang="en-US" dirty="0" smtClean="0"/>
          </a:p>
          <a:p>
            <a:r>
              <a:rPr lang="en-US" dirty="0" smtClean="0"/>
              <a:t>Anne </a:t>
            </a:r>
            <a:r>
              <a:rPr lang="en-US" dirty="0"/>
              <a:t>Schafer, </a:t>
            </a:r>
            <a:r>
              <a:rPr lang="en-US" dirty="0" smtClean="0"/>
              <a:t>MD</a:t>
            </a:r>
            <a:endParaRPr lang="en-US" dirty="0" smtClean="0"/>
          </a:p>
        </p:txBody>
      </p:sp>
    </p:spTree>
    <p:extLst>
      <p:ext uri="{BB962C8B-B14F-4D97-AF65-F5344CB8AC3E}">
        <p14:creationId xmlns:p14="http://schemas.microsoft.com/office/powerpoint/2010/main" val="3628488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2900" y="457200"/>
            <a:ext cx="8229600" cy="1143000"/>
          </a:xfrm>
        </p:spPr>
        <p:txBody>
          <a:bodyPr>
            <a:normAutofit fontScale="90000"/>
          </a:bodyPr>
          <a:lstStyle/>
          <a:p>
            <a:r>
              <a:rPr lang="en-US" dirty="0"/>
              <a:t>HIV-infected </a:t>
            </a:r>
            <a:r>
              <a:rPr lang="en-US" dirty="0" smtClean="0"/>
              <a:t>persons have increased</a:t>
            </a:r>
            <a:r>
              <a:rPr lang="en-US" dirty="0"/>
              <a:t/>
            </a:r>
            <a:br>
              <a:rPr lang="en-US" dirty="0"/>
            </a:br>
            <a:r>
              <a:rPr lang="en-US" dirty="0"/>
              <a:t>odds of </a:t>
            </a:r>
            <a:r>
              <a:rPr lang="en-US" dirty="0" smtClean="0"/>
              <a:t>osteoporosis compared to uninfected persons</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85861"/>
            <a:ext cx="6096000" cy="4272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5400" y="1771606"/>
            <a:ext cx="3014003" cy="923330"/>
          </a:xfrm>
          <a:prstGeom prst="rect">
            <a:avLst/>
          </a:prstGeom>
        </p:spPr>
        <p:txBody>
          <a:bodyPr wrap="square">
            <a:spAutoFit/>
          </a:bodyPr>
          <a:lstStyle/>
          <a:p>
            <a:endParaRPr lang="en-US" dirty="0"/>
          </a:p>
          <a:p>
            <a:pPr algn="r"/>
            <a:r>
              <a:rPr lang="en-US" b="1" dirty="0"/>
              <a:t>Comparing HIV-infected to HIV-uninfected </a:t>
            </a:r>
          </a:p>
        </p:txBody>
      </p:sp>
      <p:cxnSp>
        <p:nvCxnSpPr>
          <p:cNvPr id="8" name="Straight Arrow Connector 7"/>
          <p:cNvCxnSpPr/>
          <p:nvPr/>
        </p:nvCxnSpPr>
        <p:spPr>
          <a:xfrm>
            <a:off x="4368018" y="2009136"/>
            <a:ext cx="0" cy="685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7026041" y="6550223"/>
            <a:ext cx="2083840" cy="307777"/>
          </a:xfrm>
          <a:prstGeom prst="rect">
            <a:avLst/>
          </a:prstGeom>
        </p:spPr>
        <p:txBody>
          <a:bodyPr wrap="none">
            <a:spAutoFit/>
          </a:bodyPr>
          <a:lstStyle/>
          <a:p>
            <a:r>
              <a:rPr lang="en-US" sz="1400" dirty="0" smtClean="0"/>
              <a:t>Brown, </a:t>
            </a:r>
            <a:r>
              <a:rPr lang="en-US" sz="1400" dirty="0" err="1" smtClean="0"/>
              <a:t>Qaqish</a:t>
            </a:r>
            <a:r>
              <a:rPr lang="en-US" sz="1400" dirty="0" smtClean="0"/>
              <a:t>. AIDS </a:t>
            </a:r>
            <a:r>
              <a:rPr lang="en-US" sz="1400" dirty="0"/>
              <a:t>2006</a:t>
            </a:r>
          </a:p>
        </p:txBody>
      </p:sp>
      <p:sp>
        <p:nvSpPr>
          <p:cNvPr id="3" name="Rectangle 2"/>
          <p:cNvSpPr/>
          <p:nvPr/>
        </p:nvSpPr>
        <p:spPr>
          <a:xfrm>
            <a:off x="1524000" y="5638800"/>
            <a:ext cx="5791200" cy="4572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0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2667000"/>
          </a:xfrm>
        </p:spPr>
        <p:txBody>
          <a:bodyPr>
            <a:normAutofit/>
          </a:bodyPr>
          <a:lstStyle/>
          <a:p>
            <a:r>
              <a:rPr lang="en-US" dirty="0" smtClean="0"/>
              <a:t>Thank you!</a:t>
            </a:r>
            <a:br>
              <a:rPr lang="en-US" dirty="0" smtClean="0"/>
            </a:br>
            <a:r>
              <a:rPr lang="en-US" dirty="0" smtClean="0"/>
              <a:t/>
            </a:r>
            <a:br>
              <a:rPr lang="en-US" dirty="0" smtClean="0"/>
            </a:br>
            <a:r>
              <a:rPr lang="en-US" dirty="0" smtClean="0"/>
              <a:t>Questions?</a:t>
            </a:r>
            <a:endParaRPr lang="en-US" dirty="0"/>
          </a:p>
        </p:txBody>
      </p:sp>
    </p:spTree>
    <p:extLst>
      <p:ext uri="{BB962C8B-B14F-4D97-AF65-F5344CB8AC3E}">
        <p14:creationId xmlns:p14="http://schemas.microsoft.com/office/powerpoint/2010/main" val="2673604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smtClean="0"/>
              <a:t>With the advent of </a:t>
            </a:r>
            <a:r>
              <a:rPr lang="en-US" dirty="0"/>
              <a:t>new HCV direct-acting </a:t>
            </a:r>
            <a:r>
              <a:rPr lang="en-US" dirty="0" smtClean="0"/>
              <a:t>antiviral (DAA) regimens:</a:t>
            </a:r>
          </a:p>
          <a:p>
            <a:r>
              <a:rPr lang="en-US" dirty="0" smtClean="0"/>
              <a:t>To determine </a:t>
            </a:r>
            <a:r>
              <a:rPr lang="en-US" dirty="0"/>
              <a:t>the </a:t>
            </a:r>
            <a:r>
              <a:rPr lang="en-US" dirty="0" smtClean="0"/>
              <a:t>effects of HCV clearance on changes </a:t>
            </a:r>
            <a:r>
              <a:rPr lang="en-US" dirty="0"/>
              <a:t>in BMD, bone quality and microarchitecture in HIV/HCV-</a:t>
            </a:r>
            <a:r>
              <a:rPr lang="en-US" dirty="0" err="1"/>
              <a:t>coinfected</a:t>
            </a:r>
            <a:r>
              <a:rPr lang="en-US" dirty="0"/>
              <a:t> </a:t>
            </a:r>
            <a:r>
              <a:rPr lang="en-US" dirty="0" smtClean="0"/>
              <a:t>women</a:t>
            </a:r>
          </a:p>
          <a:p>
            <a:r>
              <a:rPr lang="en-US" dirty="0" smtClean="0"/>
              <a:t>To determine the effects of persisting liver fibrosis on parameters of BMD, quality and structure</a:t>
            </a:r>
            <a:endParaRPr lang="en-US" dirty="0"/>
          </a:p>
          <a:p>
            <a:pPr marL="0" indent="0">
              <a:buNone/>
            </a:pPr>
            <a:endParaRPr lang="en-US" dirty="0"/>
          </a:p>
        </p:txBody>
      </p:sp>
    </p:spTree>
    <p:extLst>
      <p:ext uri="{BB962C8B-B14F-4D97-AF65-F5344CB8AC3E}">
        <p14:creationId xmlns:p14="http://schemas.microsoft.com/office/powerpoint/2010/main" val="143083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HCV coinfection is an important </a:t>
            </a:r>
            <a:r>
              <a:rPr lang="en-US" dirty="0" smtClean="0"/>
              <a:t>factor </a:t>
            </a:r>
            <a:r>
              <a:rPr lang="en-US" dirty="0"/>
              <a:t>predicting osteoporotic fracture in HIV-infected patients </a:t>
            </a:r>
          </a:p>
        </p:txBody>
      </p:sp>
      <p:graphicFrame>
        <p:nvGraphicFramePr>
          <p:cNvPr id="3" name="Table 2"/>
          <p:cNvGraphicFramePr>
            <a:graphicFrameLocks noGrp="1"/>
          </p:cNvGraphicFramePr>
          <p:nvPr>
            <p:extLst>
              <p:ext uri="{D42A27DB-BD31-4B8C-83A1-F6EECF244321}">
                <p14:modId xmlns:p14="http://schemas.microsoft.com/office/powerpoint/2010/main" val="4226690448"/>
              </p:ext>
            </p:extLst>
          </p:nvPr>
        </p:nvGraphicFramePr>
        <p:xfrm>
          <a:off x="228600" y="1981200"/>
          <a:ext cx="8686800" cy="4358640"/>
        </p:xfrm>
        <a:graphic>
          <a:graphicData uri="http://schemas.openxmlformats.org/drawingml/2006/table">
            <a:tbl>
              <a:tblPr firstRow="1" bandRow="1">
                <a:tableStyleId>{9D7B26C5-4107-4FEC-AEDC-1716B250A1EF}</a:tableStyleId>
              </a:tblPr>
              <a:tblGrid>
                <a:gridCol w="2895600"/>
                <a:gridCol w="2895600"/>
                <a:gridCol w="2895600"/>
              </a:tblGrid>
              <a:tr h="406361">
                <a:tc>
                  <a:txBody>
                    <a:bodyPr/>
                    <a:lstStyle/>
                    <a:p>
                      <a:r>
                        <a:rPr lang="en-US" dirty="0" smtClean="0"/>
                        <a:t>Factors</a:t>
                      </a:r>
                      <a:endParaRPr lang="en-US" dirty="0"/>
                    </a:p>
                  </a:txBody>
                  <a:tcPr/>
                </a:tc>
                <a:tc gridSpan="2">
                  <a:txBody>
                    <a:bodyPr/>
                    <a:lstStyle/>
                    <a:p>
                      <a:r>
                        <a:rPr lang="en-US" dirty="0" smtClean="0"/>
                        <a:t>Hazard</a:t>
                      </a:r>
                      <a:r>
                        <a:rPr lang="en-US" baseline="0" dirty="0" smtClean="0"/>
                        <a:t> Ratio (95% Confidence Interval; p value)</a:t>
                      </a:r>
                      <a:endParaRPr lang="en-US" dirty="0"/>
                    </a:p>
                  </a:txBody>
                  <a:tcPr/>
                </a:tc>
                <a:tc hMerge="1">
                  <a:txBody>
                    <a:bodyPr/>
                    <a:lstStyle/>
                    <a:p>
                      <a:endParaRPr lang="en-US" dirty="0"/>
                    </a:p>
                  </a:txBody>
                  <a:tcPr/>
                </a:tc>
              </a:tr>
              <a:tr h="406361">
                <a:tc>
                  <a:txBody>
                    <a:bodyPr/>
                    <a:lstStyle/>
                    <a:p>
                      <a:endParaRPr lang="en-US" b="1" dirty="0">
                        <a:effectLst/>
                      </a:endParaRPr>
                    </a:p>
                  </a:txBody>
                  <a:tcPr/>
                </a:tc>
                <a:tc>
                  <a:txBody>
                    <a:bodyPr/>
                    <a:lstStyle/>
                    <a:p>
                      <a:r>
                        <a:rPr lang="en-US" b="1" dirty="0" err="1" smtClean="0">
                          <a:effectLst/>
                        </a:rPr>
                        <a:t>Univariate</a:t>
                      </a:r>
                      <a:r>
                        <a:rPr lang="en-US" b="1" baseline="0" dirty="0" smtClean="0">
                          <a:effectLst/>
                        </a:rPr>
                        <a:t> Analysis</a:t>
                      </a:r>
                      <a:endParaRPr lang="en-US" b="1" dirty="0">
                        <a:effectLst/>
                      </a:endParaRPr>
                    </a:p>
                  </a:txBody>
                  <a:tcPr/>
                </a:tc>
                <a:tc>
                  <a:txBody>
                    <a:bodyPr/>
                    <a:lstStyle/>
                    <a:p>
                      <a:r>
                        <a:rPr lang="en-US" b="1" dirty="0" smtClean="0">
                          <a:effectLst/>
                        </a:rPr>
                        <a:t>Multivariable Analysis</a:t>
                      </a:r>
                      <a:endParaRPr lang="en-US" b="1" dirty="0">
                        <a:effectLst/>
                      </a:endParaRPr>
                    </a:p>
                  </a:txBody>
                  <a:tcPr/>
                </a:tc>
              </a:tr>
              <a:tr h="406361">
                <a:tc>
                  <a:txBody>
                    <a:bodyPr/>
                    <a:lstStyle/>
                    <a:p>
                      <a:r>
                        <a:rPr lang="en-US" b="1" dirty="0" smtClean="0">
                          <a:effectLst/>
                        </a:rPr>
                        <a:t>White Race</a:t>
                      </a:r>
                      <a:endParaRPr lang="en-US" b="1" dirty="0">
                        <a:effectLst/>
                      </a:endParaRPr>
                    </a:p>
                  </a:txBody>
                  <a:tcPr/>
                </a:tc>
                <a:tc>
                  <a:txBody>
                    <a:bodyPr/>
                    <a:lstStyle/>
                    <a:p>
                      <a:r>
                        <a:rPr lang="en-US" b="1" dirty="0" smtClean="0">
                          <a:effectLst/>
                        </a:rPr>
                        <a:t>1.76</a:t>
                      </a:r>
                      <a:r>
                        <a:rPr lang="en-US" b="1" baseline="0" dirty="0" smtClean="0">
                          <a:effectLst/>
                        </a:rPr>
                        <a:t> (1.04 - 2.09; p=0.03)</a:t>
                      </a:r>
                      <a:endParaRPr lang="en-US" b="1" dirty="0">
                        <a:effectLst/>
                      </a:endParaRPr>
                    </a:p>
                  </a:txBody>
                  <a:tcPr/>
                </a:tc>
                <a:tc>
                  <a:txBody>
                    <a:bodyPr/>
                    <a:lstStyle/>
                    <a:p>
                      <a:r>
                        <a:rPr lang="en-US" b="1" dirty="0" smtClean="0">
                          <a:effectLst/>
                        </a:rPr>
                        <a:t>1.88 (1.54 – 2.30;</a:t>
                      </a:r>
                      <a:r>
                        <a:rPr lang="en-US" b="1" baseline="0" dirty="0" smtClean="0">
                          <a:effectLst/>
                        </a:rPr>
                        <a:t> p&lt; 0.001)</a:t>
                      </a:r>
                      <a:endParaRPr lang="en-US" b="1" dirty="0">
                        <a:effectLst/>
                      </a:endParaRPr>
                    </a:p>
                  </a:txBody>
                  <a:tcPr/>
                </a:tc>
              </a:tr>
              <a:tr h="406361">
                <a:tc>
                  <a:txBody>
                    <a:bodyPr/>
                    <a:lstStyle/>
                    <a:p>
                      <a:r>
                        <a:rPr lang="en-US" b="1" dirty="0" smtClean="0">
                          <a:effectLst/>
                        </a:rPr>
                        <a:t>Age (per 10 year increase)</a:t>
                      </a:r>
                      <a:endParaRPr lang="en-US" b="1" dirty="0">
                        <a:effectLst/>
                      </a:endParaRPr>
                    </a:p>
                  </a:txBody>
                  <a:tcPr/>
                </a:tc>
                <a:tc>
                  <a:txBody>
                    <a:bodyPr/>
                    <a:lstStyle/>
                    <a:p>
                      <a:r>
                        <a:rPr lang="en-US" b="1" dirty="0" smtClean="0">
                          <a:effectLst/>
                        </a:rPr>
                        <a:t>1.51 (1.39-1.63;</a:t>
                      </a:r>
                      <a:r>
                        <a:rPr lang="en-US" b="1" baseline="0" dirty="0" smtClean="0">
                          <a:effectLst/>
                        </a:rPr>
                        <a:t> p &lt; 0.001)</a:t>
                      </a:r>
                      <a:endParaRPr lang="en-US" b="1" dirty="0">
                        <a:effectLst/>
                      </a:endParaRPr>
                    </a:p>
                  </a:txBody>
                  <a:tcPr/>
                </a:tc>
                <a:tc>
                  <a:txBody>
                    <a:bodyPr/>
                    <a:lstStyle/>
                    <a:p>
                      <a:r>
                        <a:rPr lang="en-US" b="1" dirty="0" smtClean="0">
                          <a:effectLst/>
                        </a:rPr>
                        <a:t>1.50 (1.37 – 1.64;</a:t>
                      </a:r>
                      <a:r>
                        <a:rPr lang="en-US" b="1" baseline="0" dirty="0" smtClean="0">
                          <a:effectLst/>
                        </a:rPr>
                        <a:t> p&lt; 0.001)</a:t>
                      </a:r>
                      <a:endParaRPr lang="en-US" b="1" dirty="0">
                        <a:effectLst/>
                      </a:endParaRPr>
                    </a:p>
                  </a:txBody>
                  <a:tcPr/>
                </a:tc>
              </a:tr>
              <a:tr h="406361">
                <a:tc>
                  <a:txBody>
                    <a:bodyPr/>
                    <a:lstStyle/>
                    <a:p>
                      <a:r>
                        <a:rPr lang="en-US" b="1" dirty="0" smtClean="0">
                          <a:effectLst/>
                        </a:rPr>
                        <a:t>Tobacco</a:t>
                      </a:r>
                      <a:r>
                        <a:rPr lang="en-US" b="1" baseline="0" dirty="0" smtClean="0">
                          <a:effectLst/>
                        </a:rPr>
                        <a:t> Use</a:t>
                      </a:r>
                      <a:endParaRPr lang="en-US" b="1" dirty="0">
                        <a:effectLst/>
                      </a:endParaRPr>
                    </a:p>
                  </a:txBody>
                  <a:tcPr/>
                </a:tc>
                <a:tc>
                  <a:txBody>
                    <a:bodyPr/>
                    <a:lstStyle/>
                    <a:p>
                      <a:r>
                        <a:rPr lang="en-US" b="1" dirty="0" smtClean="0">
                          <a:effectLst/>
                        </a:rPr>
                        <a:t>1.25 (1.06 – 1.47; p=0.01)</a:t>
                      </a:r>
                      <a:endParaRPr lang="en-US" b="1" dirty="0">
                        <a:effectLst/>
                      </a:endParaRPr>
                    </a:p>
                  </a:txBody>
                  <a:tcPr/>
                </a:tc>
                <a:tc>
                  <a:txBody>
                    <a:bodyPr/>
                    <a:lstStyle/>
                    <a:p>
                      <a:r>
                        <a:rPr lang="en-US" b="1" dirty="0" smtClean="0">
                          <a:effectLst/>
                        </a:rPr>
                        <a:t>1.31</a:t>
                      </a:r>
                      <a:r>
                        <a:rPr lang="en-US" b="1" baseline="0" dirty="0" smtClean="0">
                          <a:effectLst/>
                        </a:rPr>
                        <a:t> (1.09 – 1.56; p=0.003)</a:t>
                      </a:r>
                      <a:endParaRPr lang="en-US" b="1" dirty="0">
                        <a:effectLst/>
                      </a:endParaRPr>
                    </a:p>
                  </a:txBody>
                  <a:tcPr/>
                </a:tc>
              </a:tr>
              <a:tr h="406361">
                <a:tc>
                  <a:txBody>
                    <a:bodyPr/>
                    <a:lstStyle/>
                    <a:p>
                      <a:r>
                        <a:rPr lang="en-US" b="1" dirty="0" smtClean="0">
                          <a:effectLst/>
                        </a:rPr>
                        <a:t>BMI &lt; 20 </a:t>
                      </a:r>
                      <a:endParaRPr lang="en-US" b="1" dirty="0">
                        <a:effectLst/>
                      </a:endParaRPr>
                    </a:p>
                  </a:txBody>
                  <a:tcPr/>
                </a:tc>
                <a:tc>
                  <a:txBody>
                    <a:bodyPr/>
                    <a:lstStyle/>
                    <a:p>
                      <a:r>
                        <a:rPr lang="en-US" b="1" dirty="0" smtClean="0">
                          <a:effectLst/>
                        </a:rPr>
                        <a:t>1.61 (1.29 – 2.00;</a:t>
                      </a:r>
                      <a:r>
                        <a:rPr lang="en-US" b="1" baseline="0" dirty="0" smtClean="0">
                          <a:effectLst/>
                        </a:rPr>
                        <a:t> p&lt;0.001)</a:t>
                      </a:r>
                      <a:endParaRPr lang="en-US" b="1" dirty="0">
                        <a:effectLst/>
                      </a:endParaRPr>
                    </a:p>
                  </a:txBody>
                  <a:tcPr/>
                </a:tc>
                <a:tc>
                  <a:txBody>
                    <a:bodyPr/>
                    <a:lstStyle/>
                    <a:p>
                      <a:r>
                        <a:rPr lang="en-US" b="1" dirty="0" smtClean="0">
                          <a:effectLst/>
                        </a:rPr>
                        <a:t>1.48 (1.18 – 1.87; p=0.007)</a:t>
                      </a:r>
                      <a:endParaRPr lang="en-US" b="1" dirty="0">
                        <a:effectLst/>
                      </a:endParaRPr>
                    </a:p>
                  </a:txBody>
                  <a:tcPr/>
                </a:tc>
              </a:tr>
              <a:tr h="406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Diabetes</a:t>
                      </a:r>
                    </a:p>
                  </a:txBody>
                  <a:tcPr/>
                </a:tc>
                <a:tc>
                  <a:txBody>
                    <a:bodyPr/>
                    <a:lstStyle/>
                    <a:p>
                      <a:r>
                        <a:rPr lang="en-US" b="1" dirty="0" smtClean="0">
                          <a:effectLst/>
                        </a:rPr>
                        <a:t>1.27 (1.05 – 1.53; p=0.01)</a:t>
                      </a:r>
                      <a:endParaRPr lang="en-US" b="1" dirty="0">
                        <a:effectLst/>
                      </a:endParaRPr>
                    </a:p>
                  </a:txBody>
                  <a:tcPr/>
                </a:tc>
                <a:tc>
                  <a:txBody>
                    <a:bodyPr/>
                    <a:lstStyle/>
                    <a:p>
                      <a:r>
                        <a:rPr lang="en-US" b="1" dirty="0" smtClean="0">
                          <a:effectLst/>
                        </a:rPr>
                        <a:t>1.10 (0.90 – 1.34; p=0.34)</a:t>
                      </a:r>
                      <a:endParaRPr lang="en-US" b="1" dirty="0">
                        <a:effectLst/>
                      </a:endParaRPr>
                    </a:p>
                  </a:txBody>
                  <a:tcPr/>
                </a:tc>
              </a:tr>
              <a:tr h="701391">
                <a:tc>
                  <a:txBody>
                    <a:bodyPr/>
                    <a:lstStyle/>
                    <a:p>
                      <a:r>
                        <a:rPr lang="en-US" b="1" dirty="0" smtClean="0">
                          <a:effectLst/>
                        </a:rPr>
                        <a:t>Cumulative ART Use (per</a:t>
                      </a:r>
                      <a:r>
                        <a:rPr lang="en-US" b="1" baseline="0" dirty="0" smtClean="0">
                          <a:effectLst/>
                        </a:rPr>
                        <a:t> year)</a:t>
                      </a:r>
                      <a:endParaRPr lang="en-US" b="1" dirty="0">
                        <a:effectLst/>
                      </a:endParaRPr>
                    </a:p>
                  </a:txBody>
                  <a:tcPr/>
                </a:tc>
                <a:tc>
                  <a:txBody>
                    <a:bodyPr/>
                    <a:lstStyle/>
                    <a:p>
                      <a:r>
                        <a:rPr lang="en-US" b="1" dirty="0" smtClean="0">
                          <a:effectLst/>
                        </a:rPr>
                        <a:t>1.05 (1.01</a:t>
                      </a:r>
                      <a:r>
                        <a:rPr lang="en-US" b="1" baseline="0" dirty="0" smtClean="0">
                          <a:effectLst/>
                        </a:rPr>
                        <a:t> – 1.10; p=0.02)</a:t>
                      </a:r>
                      <a:endParaRPr lang="en-US" b="1" dirty="0">
                        <a:effectLst/>
                      </a:endParaRPr>
                    </a:p>
                  </a:txBody>
                  <a:tcPr/>
                </a:tc>
                <a:tc>
                  <a:txBody>
                    <a:bodyPr/>
                    <a:lstStyle/>
                    <a:p>
                      <a:r>
                        <a:rPr lang="en-US" b="1" dirty="0" smtClean="0">
                          <a:effectLst/>
                        </a:rPr>
                        <a:t>0.99</a:t>
                      </a:r>
                      <a:r>
                        <a:rPr lang="en-US" b="1" baseline="0" dirty="0" smtClean="0">
                          <a:effectLst/>
                        </a:rPr>
                        <a:t> (0.95 – 1.04; p=0.77)</a:t>
                      </a:r>
                      <a:endParaRPr lang="en-US" b="1" dirty="0" smtClean="0">
                        <a:effectLst/>
                      </a:endParaRPr>
                    </a:p>
                  </a:txBody>
                  <a:tcPr/>
                </a:tc>
              </a:tr>
              <a:tr h="406361">
                <a:tc>
                  <a:txBody>
                    <a:bodyPr/>
                    <a:lstStyle/>
                    <a:p>
                      <a:r>
                        <a:rPr lang="en-US" b="1" dirty="0" smtClean="0">
                          <a:effectLst/>
                        </a:rPr>
                        <a:t>CKD</a:t>
                      </a:r>
                      <a:r>
                        <a:rPr lang="en-US" b="1" baseline="0" dirty="0" smtClean="0">
                          <a:effectLst/>
                        </a:rPr>
                        <a:t> (</a:t>
                      </a:r>
                      <a:r>
                        <a:rPr lang="en-US" b="1" baseline="0" dirty="0" err="1" smtClean="0">
                          <a:effectLst/>
                        </a:rPr>
                        <a:t>eGFR</a:t>
                      </a:r>
                      <a:r>
                        <a:rPr lang="en-US" b="1" baseline="0" dirty="0" smtClean="0">
                          <a:effectLst/>
                        </a:rPr>
                        <a:t> &lt; 60)</a:t>
                      </a:r>
                      <a:endParaRPr lang="en-US" b="1" dirty="0">
                        <a:effectLst/>
                      </a:endParaRPr>
                    </a:p>
                  </a:txBody>
                  <a:tcPr/>
                </a:tc>
                <a:tc>
                  <a:txBody>
                    <a:bodyPr/>
                    <a:lstStyle/>
                    <a:p>
                      <a:r>
                        <a:rPr lang="en-US" b="1" dirty="0" smtClean="0">
                          <a:effectLst/>
                        </a:rPr>
                        <a:t>1.48 (1.04 – 2.09; p=0.03)</a:t>
                      </a:r>
                      <a:endParaRPr lang="en-US" b="1" dirty="0">
                        <a:effectLst/>
                      </a:endParaRPr>
                    </a:p>
                  </a:txBody>
                  <a:tcPr/>
                </a:tc>
                <a:tc>
                  <a:txBody>
                    <a:bodyPr/>
                    <a:lstStyle/>
                    <a:p>
                      <a:r>
                        <a:rPr lang="en-US" b="1" dirty="0" smtClean="0">
                          <a:effectLst/>
                        </a:rPr>
                        <a:t>1.05 (0.72-1.53; p=0.79)</a:t>
                      </a:r>
                    </a:p>
                  </a:txBody>
                  <a:tcPr/>
                </a:tc>
              </a:tr>
              <a:tr h="406361">
                <a:tc>
                  <a:txBody>
                    <a:bodyPr/>
                    <a:lstStyle/>
                    <a:p>
                      <a:r>
                        <a:rPr lang="en-US" b="1" dirty="0" smtClean="0">
                          <a:effectLst/>
                        </a:rPr>
                        <a:t>HCV Coinfection</a:t>
                      </a:r>
                      <a:endParaRPr lang="en-US" b="1" dirty="0">
                        <a:effectLst/>
                      </a:endParaRPr>
                    </a:p>
                  </a:txBody>
                  <a:tcPr/>
                </a:tc>
                <a:tc>
                  <a:txBody>
                    <a:bodyPr/>
                    <a:lstStyle/>
                    <a:p>
                      <a:r>
                        <a:rPr lang="en-US" b="1" dirty="0" smtClean="0">
                          <a:effectLst/>
                        </a:rPr>
                        <a:t>1.43 (1.21- 1.69; p&lt; 0.001)</a:t>
                      </a:r>
                      <a:endParaRPr lang="en-US" b="1" dirty="0">
                        <a:effectLst/>
                      </a:endParaRPr>
                    </a:p>
                  </a:txBody>
                  <a:tcPr/>
                </a:tc>
                <a:tc>
                  <a:txBody>
                    <a:bodyPr/>
                    <a:lstStyle/>
                    <a:p>
                      <a:r>
                        <a:rPr lang="en-US" b="1" dirty="0" smtClean="0">
                          <a:effectLst/>
                        </a:rPr>
                        <a:t>1.49 (1.25 – 1.77; p&lt;</a:t>
                      </a:r>
                      <a:r>
                        <a:rPr lang="en-US" b="1" baseline="0" dirty="0" smtClean="0">
                          <a:effectLst/>
                        </a:rPr>
                        <a:t> 0.001)</a:t>
                      </a:r>
                      <a:endParaRPr lang="en-US" b="1" dirty="0">
                        <a:effectLst/>
                      </a:endParaRPr>
                    </a:p>
                  </a:txBody>
                  <a:tcPr/>
                </a:tc>
              </a:tr>
            </a:tbl>
          </a:graphicData>
        </a:graphic>
      </p:graphicFrame>
      <p:sp>
        <p:nvSpPr>
          <p:cNvPr id="4" name="Rectangle 3"/>
          <p:cNvSpPr/>
          <p:nvPr/>
        </p:nvSpPr>
        <p:spPr>
          <a:xfrm>
            <a:off x="4461706" y="6488668"/>
            <a:ext cx="4656018" cy="369332"/>
          </a:xfrm>
          <a:prstGeom prst="rect">
            <a:avLst/>
          </a:prstGeom>
        </p:spPr>
        <p:txBody>
          <a:bodyPr wrap="none">
            <a:spAutoFit/>
          </a:bodyPr>
          <a:lstStyle/>
          <a:p>
            <a:r>
              <a:rPr lang="en-US" dirty="0" err="1"/>
              <a:t>Bedimo</a:t>
            </a:r>
            <a:r>
              <a:rPr lang="en-US" dirty="0"/>
              <a:t> R, et al. IAS 2011. Abstract MOAB0101. </a:t>
            </a:r>
          </a:p>
        </p:txBody>
      </p:sp>
    </p:spTree>
    <p:extLst>
      <p:ext uri="{BB962C8B-B14F-4D97-AF65-F5344CB8AC3E}">
        <p14:creationId xmlns:p14="http://schemas.microsoft.com/office/powerpoint/2010/main" val="336071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HCV coinfection is an important </a:t>
            </a:r>
            <a:r>
              <a:rPr lang="en-US" dirty="0" smtClean="0"/>
              <a:t>factor </a:t>
            </a:r>
            <a:r>
              <a:rPr lang="en-US" dirty="0"/>
              <a:t>predicting osteoporotic fracture in HIV-infected patients </a:t>
            </a:r>
          </a:p>
        </p:txBody>
      </p:sp>
      <p:graphicFrame>
        <p:nvGraphicFramePr>
          <p:cNvPr id="3" name="Table 2"/>
          <p:cNvGraphicFramePr>
            <a:graphicFrameLocks noGrp="1"/>
          </p:cNvGraphicFramePr>
          <p:nvPr>
            <p:extLst>
              <p:ext uri="{D42A27DB-BD31-4B8C-83A1-F6EECF244321}">
                <p14:modId xmlns:p14="http://schemas.microsoft.com/office/powerpoint/2010/main" val="2710963942"/>
              </p:ext>
            </p:extLst>
          </p:nvPr>
        </p:nvGraphicFramePr>
        <p:xfrm>
          <a:off x="228600" y="1981200"/>
          <a:ext cx="8686800" cy="4358640"/>
        </p:xfrm>
        <a:graphic>
          <a:graphicData uri="http://schemas.openxmlformats.org/drawingml/2006/table">
            <a:tbl>
              <a:tblPr firstRow="1" bandRow="1">
                <a:tableStyleId>{9D7B26C5-4107-4FEC-AEDC-1716B250A1EF}</a:tableStyleId>
              </a:tblPr>
              <a:tblGrid>
                <a:gridCol w="2895600"/>
                <a:gridCol w="2895600"/>
                <a:gridCol w="2895600"/>
              </a:tblGrid>
              <a:tr h="406361">
                <a:tc>
                  <a:txBody>
                    <a:bodyPr/>
                    <a:lstStyle/>
                    <a:p>
                      <a:r>
                        <a:rPr lang="en-US" dirty="0" smtClean="0"/>
                        <a:t>Factors</a:t>
                      </a:r>
                      <a:endParaRPr lang="en-US" dirty="0"/>
                    </a:p>
                  </a:txBody>
                  <a:tcPr/>
                </a:tc>
                <a:tc gridSpan="2">
                  <a:txBody>
                    <a:bodyPr/>
                    <a:lstStyle/>
                    <a:p>
                      <a:r>
                        <a:rPr lang="en-US" dirty="0" smtClean="0"/>
                        <a:t>Hazard</a:t>
                      </a:r>
                      <a:r>
                        <a:rPr lang="en-US" baseline="0" dirty="0" smtClean="0"/>
                        <a:t> Ratio (95% Confidence Interval; p value)</a:t>
                      </a:r>
                      <a:endParaRPr lang="en-US" dirty="0"/>
                    </a:p>
                  </a:txBody>
                  <a:tcPr/>
                </a:tc>
                <a:tc hMerge="1">
                  <a:txBody>
                    <a:bodyPr/>
                    <a:lstStyle/>
                    <a:p>
                      <a:endParaRPr lang="en-US" dirty="0"/>
                    </a:p>
                  </a:txBody>
                  <a:tcPr/>
                </a:tc>
              </a:tr>
              <a:tr h="406361">
                <a:tc>
                  <a:txBody>
                    <a:bodyPr/>
                    <a:lstStyle/>
                    <a:p>
                      <a:endParaRPr lang="en-US" b="1" dirty="0">
                        <a:effectLst/>
                      </a:endParaRPr>
                    </a:p>
                  </a:txBody>
                  <a:tcPr/>
                </a:tc>
                <a:tc>
                  <a:txBody>
                    <a:bodyPr/>
                    <a:lstStyle/>
                    <a:p>
                      <a:r>
                        <a:rPr lang="en-US" b="1" dirty="0" err="1" smtClean="0">
                          <a:effectLst/>
                        </a:rPr>
                        <a:t>Univariate</a:t>
                      </a:r>
                      <a:r>
                        <a:rPr lang="en-US" b="1" baseline="0" dirty="0" smtClean="0">
                          <a:effectLst/>
                        </a:rPr>
                        <a:t> Analysis</a:t>
                      </a:r>
                      <a:endParaRPr lang="en-US" b="1" dirty="0">
                        <a:effectLst/>
                      </a:endParaRPr>
                    </a:p>
                  </a:txBody>
                  <a:tcPr/>
                </a:tc>
                <a:tc>
                  <a:txBody>
                    <a:bodyPr/>
                    <a:lstStyle/>
                    <a:p>
                      <a:r>
                        <a:rPr lang="en-US" b="1" dirty="0" smtClean="0">
                          <a:effectLst/>
                        </a:rPr>
                        <a:t>Multivariable Analysis</a:t>
                      </a:r>
                      <a:endParaRPr lang="en-US" b="1" dirty="0">
                        <a:effectLst/>
                      </a:endParaRPr>
                    </a:p>
                  </a:txBody>
                  <a:tcPr/>
                </a:tc>
              </a:tr>
              <a:tr h="406361">
                <a:tc>
                  <a:txBody>
                    <a:bodyPr/>
                    <a:lstStyle/>
                    <a:p>
                      <a:r>
                        <a:rPr lang="en-US" b="1" dirty="0" smtClean="0">
                          <a:effectLst/>
                        </a:rPr>
                        <a:t>White Race</a:t>
                      </a:r>
                      <a:endParaRPr lang="en-US" b="1" dirty="0">
                        <a:effectLst/>
                      </a:endParaRPr>
                    </a:p>
                  </a:txBody>
                  <a:tcPr/>
                </a:tc>
                <a:tc>
                  <a:txBody>
                    <a:bodyPr/>
                    <a:lstStyle/>
                    <a:p>
                      <a:r>
                        <a:rPr lang="en-US" b="1" dirty="0" smtClean="0">
                          <a:effectLst/>
                        </a:rPr>
                        <a:t>1.76</a:t>
                      </a:r>
                      <a:r>
                        <a:rPr lang="en-US" b="1" baseline="0" dirty="0" smtClean="0">
                          <a:effectLst/>
                        </a:rPr>
                        <a:t> (1.04 - 2.09; p=0.03)</a:t>
                      </a:r>
                      <a:endParaRPr lang="en-US" b="1" dirty="0">
                        <a:effectLst/>
                      </a:endParaRPr>
                    </a:p>
                  </a:txBody>
                  <a:tcPr/>
                </a:tc>
                <a:tc>
                  <a:txBody>
                    <a:bodyPr/>
                    <a:lstStyle/>
                    <a:p>
                      <a:r>
                        <a:rPr lang="en-US" b="1" dirty="0" smtClean="0">
                          <a:effectLst/>
                        </a:rPr>
                        <a:t>1.88 (1.54 – 2.30;</a:t>
                      </a:r>
                      <a:r>
                        <a:rPr lang="en-US" b="1" baseline="0" dirty="0" smtClean="0">
                          <a:effectLst/>
                        </a:rPr>
                        <a:t> p&lt;0.001)</a:t>
                      </a:r>
                      <a:endParaRPr lang="en-US" b="1" dirty="0">
                        <a:effectLst/>
                      </a:endParaRPr>
                    </a:p>
                  </a:txBody>
                  <a:tcPr/>
                </a:tc>
              </a:tr>
              <a:tr h="406361">
                <a:tc>
                  <a:txBody>
                    <a:bodyPr/>
                    <a:lstStyle/>
                    <a:p>
                      <a:r>
                        <a:rPr lang="en-US" b="1" dirty="0" smtClean="0">
                          <a:effectLst/>
                        </a:rPr>
                        <a:t>Age (per 10 year increase)</a:t>
                      </a:r>
                      <a:endParaRPr lang="en-US" b="1" dirty="0">
                        <a:effectLst/>
                      </a:endParaRPr>
                    </a:p>
                  </a:txBody>
                  <a:tcPr/>
                </a:tc>
                <a:tc>
                  <a:txBody>
                    <a:bodyPr/>
                    <a:lstStyle/>
                    <a:p>
                      <a:r>
                        <a:rPr lang="en-US" b="1" dirty="0" smtClean="0">
                          <a:effectLst/>
                        </a:rPr>
                        <a:t>1.51 (1.39-1.63;</a:t>
                      </a:r>
                      <a:r>
                        <a:rPr lang="en-US" b="1" baseline="0" dirty="0" smtClean="0">
                          <a:effectLst/>
                        </a:rPr>
                        <a:t> p&lt;0.001)</a:t>
                      </a:r>
                      <a:endParaRPr lang="en-US" b="1" dirty="0">
                        <a:effectLst/>
                      </a:endParaRPr>
                    </a:p>
                  </a:txBody>
                  <a:tcPr/>
                </a:tc>
                <a:tc>
                  <a:txBody>
                    <a:bodyPr/>
                    <a:lstStyle/>
                    <a:p>
                      <a:r>
                        <a:rPr lang="en-US" b="1" dirty="0" smtClean="0">
                          <a:effectLst/>
                        </a:rPr>
                        <a:t>1.50 (1.37 – 1.64;</a:t>
                      </a:r>
                      <a:r>
                        <a:rPr lang="en-US" b="1" baseline="0" dirty="0" smtClean="0">
                          <a:effectLst/>
                        </a:rPr>
                        <a:t> p&lt;0.001)</a:t>
                      </a:r>
                      <a:endParaRPr lang="en-US" b="1" dirty="0">
                        <a:effectLst/>
                      </a:endParaRPr>
                    </a:p>
                  </a:txBody>
                  <a:tcPr/>
                </a:tc>
              </a:tr>
              <a:tr h="406361">
                <a:tc>
                  <a:txBody>
                    <a:bodyPr/>
                    <a:lstStyle/>
                    <a:p>
                      <a:r>
                        <a:rPr lang="en-US" b="1" dirty="0" smtClean="0">
                          <a:effectLst/>
                        </a:rPr>
                        <a:t>Tobacco</a:t>
                      </a:r>
                      <a:r>
                        <a:rPr lang="en-US" b="1" baseline="0" dirty="0" smtClean="0">
                          <a:effectLst/>
                        </a:rPr>
                        <a:t> Use</a:t>
                      </a:r>
                      <a:endParaRPr lang="en-US" b="1" dirty="0">
                        <a:effectLst/>
                      </a:endParaRPr>
                    </a:p>
                  </a:txBody>
                  <a:tcPr/>
                </a:tc>
                <a:tc>
                  <a:txBody>
                    <a:bodyPr/>
                    <a:lstStyle/>
                    <a:p>
                      <a:r>
                        <a:rPr lang="en-US" b="1" dirty="0" smtClean="0">
                          <a:effectLst/>
                        </a:rPr>
                        <a:t>1.25 (1.06 – 1.47; p=0.01)</a:t>
                      </a:r>
                      <a:endParaRPr lang="en-US" b="1" dirty="0">
                        <a:effectLst/>
                      </a:endParaRPr>
                    </a:p>
                  </a:txBody>
                  <a:tcPr/>
                </a:tc>
                <a:tc>
                  <a:txBody>
                    <a:bodyPr/>
                    <a:lstStyle/>
                    <a:p>
                      <a:r>
                        <a:rPr lang="en-US" b="1" dirty="0" smtClean="0">
                          <a:effectLst/>
                        </a:rPr>
                        <a:t>1.31</a:t>
                      </a:r>
                      <a:r>
                        <a:rPr lang="en-US" b="1" baseline="0" dirty="0" smtClean="0">
                          <a:effectLst/>
                        </a:rPr>
                        <a:t> (1.09 – 1.56; p=0.003)</a:t>
                      </a:r>
                      <a:endParaRPr lang="en-US" b="1" dirty="0">
                        <a:effectLst/>
                      </a:endParaRPr>
                    </a:p>
                  </a:txBody>
                  <a:tcPr/>
                </a:tc>
              </a:tr>
              <a:tr h="406361">
                <a:tc>
                  <a:txBody>
                    <a:bodyPr/>
                    <a:lstStyle/>
                    <a:p>
                      <a:r>
                        <a:rPr lang="en-US" b="1" dirty="0" smtClean="0">
                          <a:effectLst/>
                        </a:rPr>
                        <a:t>BMI &lt; 20 </a:t>
                      </a:r>
                      <a:endParaRPr lang="en-US" b="1" dirty="0">
                        <a:effectLst/>
                      </a:endParaRPr>
                    </a:p>
                  </a:txBody>
                  <a:tcPr/>
                </a:tc>
                <a:tc>
                  <a:txBody>
                    <a:bodyPr/>
                    <a:lstStyle/>
                    <a:p>
                      <a:r>
                        <a:rPr lang="en-US" b="1" dirty="0" smtClean="0">
                          <a:effectLst/>
                        </a:rPr>
                        <a:t>1.61 (1.29 – 2.00;</a:t>
                      </a:r>
                      <a:r>
                        <a:rPr lang="en-US" b="1" baseline="0" dirty="0" smtClean="0">
                          <a:effectLst/>
                        </a:rPr>
                        <a:t> p&lt;0.001)</a:t>
                      </a:r>
                      <a:endParaRPr lang="en-US" b="1" dirty="0">
                        <a:effectLst/>
                      </a:endParaRPr>
                    </a:p>
                  </a:txBody>
                  <a:tcPr/>
                </a:tc>
                <a:tc>
                  <a:txBody>
                    <a:bodyPr/>
                    <a:lstStyle/>
                    <a:p>
                      <a:r>
                        <a:rPr lang="en-US" b="1" dirty="0" smtClean="0">
                          <a:effectLst/>
                        </a:rPr>
                        <a:t>1.48 (1.18 – 1.87; p=0.007)</a:t>
                      </a:r>
                      <a:endParaRPr lang="en-US" b="1" dirty="0">
                        <a:effectLst/>
                      </a:endParaRPr>
                    </a:p>
                  </a:txBody>
                  <a:tcPr/>
                </a:tc>
              </a:tr>
              <a:tr h="406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Diabetes</a:t>
                      </a:r>
                    </a:p>
                  </a:txBody>
                  <a:tcPr/>
                </a:tc>
                <a:tc>
                  <a:txBody>
                    <a:bodyPr/>
                    <a:lstStyle/>
                    <a:p>
                      <a:r>
                        <a:rPr lang="en-US" b="1" dirty="0" smtClean="0">
                          <a:effectLst/>
                        </a:rPr>
                        <a:t>1.27 (1.05 – 1.53; p=0.01)</a:t>
                      </a:r>
                      <a:endParaRPr lang="en-US" b="1" dirty="0">
                        <a:effectLst/>
                      </a:endParaRPr>
                    </a:p>
                  </a:txBody>
                  <a:tcPr/>
                </a:tc>
                <a:tc>
                  <a:txBody>
                    <a:bodyPr/>
                    <a:lstStyle/>
                    <a:p>
                      <a:r>
                        <a:rPr lang="en-US" b="1" dirty="0" smtClean="0">
                          <a:effectLst/>
                        </a:rPr>
                        <a:t>1.10 (0.90 – 1.34; p=0.34)</a:t>
                      </a:r>
                      <a:endParaRPr lang="en-US" b="1" dirty="0">
                        <a:effectLst/>
                      </a:endParaRPr>
                    </a:p>
                  </a:txBody>
                  <a:tcPr/>
                </a:tc>
              </a:tr>
              <a:tr h="701391">
                <a:tc>
                  <a:txBody>
                    <a:bodyPr/>
                    <a:lstStyle/>
                    <a:p>
                      <a:r>
                        <a:rPr lang="en-US" b="1" dirty="0" smtClean="0">
                          <a:effectLst/>
                        </a:rPr>
                        <a:t>Cumulative ART Use (per</a:t>
                      </a:r>
                      <a:r>
                        <a:rPr lang="en-US" b="1" baseline="0" dirty="0" smtClean="0">
                          <a:effectLst/>
                        </a:rPr>
                        <a:t> year)</a:t>
                      </a:r>
                      <a:endParaRPr lang="en-US" b="1" dirty="0">
                        <a:effectLst/>
                      </a:endParaRPr>
                    </a:p>
                  </a:txBody>
                  <a:tcPr/>
                </a:tc>
                <a:tc>
                  <a:txBody>
                    <a:bodyPr/>
                    <a:lstStyle/>
                    <a:p>
                      <a:r>
                        <a:rPr lang="en-US" b="1" dirty="0" smtClean="0">
                          <a:effectLst/>
                        </a:rPr>
                        <a:t>1.05 (1.01</a:t>
                      </a:r>
                      <a:r>
                        <a:rPr lang="en-US" b="1" baseline="0" dirty="0" smtClean="0">
                          <a:effectLst/>
                        </a:rPr>
                        <a:t> – 1.10; p=0.02)</a:t>
                      </a:r>
                      <a:endParaRPr lang="en-US" b="1" dirty="0">
                        <a:effectLst/>
                      </a:endParaRPr>
                    </a:p>
                  </a:txBody>
                  <a:tcPr/>
                </a:tc>
                <a:tc>
                  <a:txBody>
                    <a:bodyPr/>
                    <a:lstStyle/>
                    <a:p>
                      <a:r>
                        <a:rPr lang="en-US" b="1" dirty="0" smtClean="0">
                          <a:effectLst/>
                        </a:rPr>
                        <a:t>0.99</a:t>
                      </a:r>
                      <a:r>
                        <a:rPr lang="en-US" b="1" baseline="0" dirty="0" smtClean="0">
                          <a:effectLst/>
                        </a:rPr>
                        <a:t> (0.95 – 1.04; p=0.77)</a:t>
                      </a:r>
                      <a:endParaRPr lang="en-US" b="1" dirty="0" smtClean="0">
                        <a:effectLst/>
                      </a:endParaRPr>
                    </a:p>
                  </a:txBody>
                  <a:tcPr/>
                </a:tc>
              </a:tr>
              <a:tr h="406361">
                <a:tc>
                  <a:txBody>
                    <a:bodyPr/>
                    <a:lstStyle/>
                    <a:p>
                      <a:r>
                        <a:rPr lang="en-US" b="1" dirty="0" smtClean="0">
                          <a:effectLst/>
                        </a:rPr>
                        <a:t>CKD</a:t>
                      </a:r>
                      <a:r>
                        <a:rPr lang="en-US" b="1" baseline="0" dirty="0" smtClean="0">
                          <a:effectLst/>
                        </a:rPr>
                        <a:t> (</a:t>
                      </a:r>
                      <a:r>
                        <a:rPr lang="en-US" b="1" baseline="0" dirty="0" err="1" smtClean="0">
                          <a:effectLst/>
                        </a:rPr>
                        <a:t>eGFR</a:t>
                      </a:r>
                      <a:r>
                        <a:rPr lang="en-US" b="1" baseline="0" dirty="0" smtClean="0">
                          <a:effectLst/>
                        </a:rPr>
                        <a:t> &lt; 60)</a:t>
                      </a:r>
                      <a:endParaRPr lang="en-US" b="1" dirty="0">
                        <a:effectLst/>
                      </a:endParaRPr>
                    </a:p>
                  </a:txBody>
                  <a:tcPr/>
                </a:tc>
                <a:tc>
                  <a:txBody>
                    <a:bodyPr/>
                    <a:lstStyle/>
                    <a:p>
                      <a:r>
                        <a:rPr lang="en-US" b="1" dirty="0" smtClean="0">
                          <a:effectLst/>
                        </a:rPr>
                        <a:t>1.48 (1.04 – 2.09; p=0.03)</a:t>
                      </a:r>
                      <a:endParaRPr lang="en-US" b="1" dirty="0">
                        <a:effectLst/>
                      </a:endParaRPr>
                    </a:p>
                  </a:txBody>
                  <a:tcPr/>
                </a:tc>
                <a:tc>
                  <a:txBody>
                    <a:bodyPr/>
                    <a:lstStyle/>
                    <a:p>
                      <a:r>
                        <a:rPr lang="en-US" b="1" dirty="0" smtClean="0">
                          <a:effectLst/>
                        </a:rPr>
                        <a:t>1.05 (0.72-1.53; p=0.79)</a:t>
                      </a:r>
                    </a:p>
                  </a:txBody>
                  <a:tcPr/>
                </a:tc>
              </a:tr>
              <a:tr h="406361">
                <a:tc>
                  <a:txBody>
                    <a:bodyPr/>
                    <a:lstStyle/>
                    <a:p>
                      <a:r>
                        <a:rPr lang="en-US" b="1" dirty="0" smtClean="0">
                          <a:effectLst/>
                        </a:rPr>
                        <a:t>HCV Coinfection</a:t>
                      </a:r>
                      <a:endParaRPr lang="en-US" b="1" dirty="0">
                        <a:effectLst/>
                      </a:endParaRPr>
                    </a:p>
                  </a:txBody>
                  <a:tcPr>
                    <a:solidFill>
                      <a:srgbClr val="FF0000">
                        <a:alpha val="20000"/>
                      </a:srgbClr>
                    </a:solidFill>
                  </a:tcPr>
                </a:tc>
                <a:tc>
                  <a:txBody>
                    <a:bodyPr/>
                    <a:lstStyle/>
                    <a:p>
                      <a:r>
                        <a:rPr lang="en-US" b="1" dirty="0" smtClean="0">
                          <a:effectLst/>
                        </a:rPr>
                        <a:t>1.43 (1.21- 1.69; p&lt; 0.001)</a:t>
                      </a:r>
                      <a:endParaRPr lang="en-US" b="1" dirty="0">
                        <a:effectLst/>
                      </a:endParaRPr>
                    </a:p>
                  </a:txBody>
                  <a:tcPr>
                    <a:solidFill>
                      <a:srgbClr val="FF0000">
                        <a:alpha val="20000"/>
                      </a:srgbClr>
                    </a:solidFill>
                  </a:tcPr>
                </a:tc>
                <a:tc>
                  <a:txBody>
                    <a:bodyPr/>
                    <a:lstStyle/>
                    <a:p>
                      <a:r>
                        <a:rPr lang="en-US" b="1" dirty="0" smtClean="0">
                          <a:effectLst/>
                        </a:rPr>
                        <a:t>1.49 (1.25 – 1.77; p&lt;</a:t>
                      </a:r>
                      <a:r>
                        <a:rPr lang="en-US" b="1" baseline="0" dirty="0" smtClean="0">
                          <a:effectLst/>
                        </a:rPr>
                        <a:t> 0.001)</a:t>
                      </a:r>
                      <a:endParaRPr lang="en-US" b="1" dirty="0">
                        <a:effectLst/>
                      </a:endParaRPr>
                    </a:p>
                  </a:txBody>
                  <a:tcPr>
                    <a:solidFill>
                      <a:srgbClr val="FF0000">
                        <a:alpha val="20000"/>
                      </a:srgbClr>
                    </a:solidFill>
                  </a:tcPr>
                </a:tc>
              </a:tr>
            </a:tbl>
          </a:graphicData>
        </a:graphic>
      </p:graphicFrame>
      <p:sp>
        <p:nvSpPr>
          <p:cNvPr id="4" name="Rectangle 3"/>
          <p:cNvSpPr/>
          <p:nvPr/>
        </p:nvSpPr>
        <p:spPr>
          <a:xfrm>
            <a:off x="4461706" y="6488668"/>
            <a:ext cx="4656018" cy="369332"/>
          </a:xfrm>
          <a:prstGeom prst="rect">
            <a:avLst/>
          </a:prstGeom>
        </p:spPr>
        <p:txBody>
          <a:bodyPr wrap="none">
            <a:spAutoFit/>
          </a:bodyPr>
          <a:lstStyle/>
          <a:p>
            <a:r>
              <a:rPr lang="en-US" dirty="0" err="1"/>
              <a:t>Bedimo</a:t>
            </a:r>
            <a:r>
              <a:rPr lang="en-US" dirty="0"/>
              <a:t> R, et al. IAS 2011. Abstract MOAB0101. </a:t>
            </a:r>
          </a:p>
        </p:txBody>
      </p:sp>
    </p:spTree>
    <p:extLst>
      <p:ext uri="{BB962C8B-B14F-4D97-AF65-F5344CB8AC3E}">
        <p14:creationId xmlns:p14="http://schemas.microsoft.com/office/powerpoint/2010/main" val="307669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470" y="1299318"/>
            <a:ext cx="6810375" cy="5160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Proposed mechanism for reduced </a:t>
            </a:r>
            <a:r>
              <a:rPr lang="en-US" dirty="0"/>
              <a:t>Bone Mineral </a:t>
            </a:r>
            <a:r>
              <a:rPr lang="en-US" dirty="0" smtClean="0"/>
              <a:t>Density (BMD) in HIV/HCV coinfection</a:t>
            </a:r>
            <a:endParaRPr lang="en-US" dirty="0"/>
          </a:p>
        </p:txBody>
      </p:sp>
      <p:sp>
        <p:nvSpPr>
          <p:cNvPr id="3" name="Rectangle 2"/>
          <p:cNvSpPr/>
          <p:nvPr/>
        </p:nvSpPr>
        <p:spPr>
          <a:xfrm>
            <a:off x="5486332" y="6488668"/>
            <a:ext cx="3657668" cy="369332"/>
          </a:xfrm>
          <a:prstGeom prst="rect">
            <a:avLst/>
          </a:prstGeom>
        </p:spPr>
        <p:txBody>
          <a:bodyPr wrap="none">
            <a:spAutoFit/>
          </a:bodyPr>
          <a:lstStyle/>
          <a:p>
            <a:r>
              <a:rPr lang="en-US" dirty="0" smtClean="0"/>
              <a:t>Adapted from Lo Re, et al. Hept 2009</a:t>
            </a:r>
            <a:endParaRPr lang="en-US" dirty="0"/>
          </a:p>
        </p:txBody>
      </p:sp>
    </p:spTree>
    <p:extLst>
      <p:ext uri="{BB962C8B-B14F-4D97-AF65-F5344CB8AC3E}">
        <p14:creationId xmlns:p14="http://schemas.microsoft.com/office/powerpoint/2010/main" val="133490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061" y="533400"/>
            <a:ext cx="8229600" cy="1143000"/>
          </a:xfrm>
        </p:spPr>
        <p:txBody>
          <a:bodyPr>
            <a:normAutofit fontScale="90000"/>
          </a:bodyPr>
          <a:lstStyle/>
          <a:p>
            <a:r>
              <a:rPr lang="en-US" dirty="0" smtClean="0"/>
              <a:t>BMD </a:t>
            </a:r>
            <a:r>
              <a:rPr lang="en-US" dirty="0"/>
              <a:t>was lower in the more advanced</a:t>
            </a:r>
            <a:br>
              <a:rPr lang="en-US" dirty="0"/>
            </a:br>
            <a:r>
              <a:rPr lang="en-US" dirty="0"/>
              <a:t>stages of </a:t>
            </a:r>
            <a:r>
              <a:rPr lang="en-US" dirty="0" smtClean="0"/>
              <a:t>biopsy-proven liver disease in subjects with viral hepatitis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67" y="2590800"/>
            <a:ext cx="4354132" cy="360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861" y="2590800"/>
            <a:ext cx="4478395" cy="360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03443" y="6469297"/>
            <a:ext cx="4140557" cy="369332"/>
          </a:xfrm>
          <a:prstGeom prst="rect">
            <a:avLst/>
          </a:prstGeom>
        </p:spPr>
        <p:txBody>
          <a:bodyPr wrap="none">
            <a:spAutoFit/>
          </a:bodyPr>
          <a:lstStyle/>
          <a:p>
            <a:r>
              <a:rPr lang="en-US" dirty="0" err="1" smtClean="0"/>
              <a:t>Schiefke</a:t>
            </a:r>
            <a:r>
              <a:rPr lang="en-US" dirty="0" smtClean="0"/>
              <a:t>, et al. </a:t>
            </a:r>
            <a:r>
              <a:rPr lang="en-US" dirty="0"/>
              <a:t>World J </a:t>
            </a:r>
            <a:r>
              <a:rPr lang="en-US" dirty="0" err="1"/>
              <a:t>Gastroenterol</a:t>
            </a:r>
            <a:r>
              <a:rPr lang="en-US" dirty="0"/>
              <a:t> 2005</a:t>
            </a:r>
          </a:p>
        </p:txBody>
      </p:sp>
    </p:spTree>
    <p:extLst>
      <p:ext uri="{BB962C8B-B14F-4D97-AF65-F5344CB8AC3E}">
        <p14:creationId xmlns:p14="http://schemas.microsoft.com/office/powerpoint/2010/main" val="98663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fontScale="90000"/>
          </a:bodyPr>
          <a:lstStyle/>
          <a:p>
            <a:r>
              <a:rPr lang="en-US" dirty="0"/>
              <a:t>Noninvasive </a:t>
            </a:r>
            <a:r>
              <a:rPr lang="en-US" dirty="0" smtClean="0"/>
              <a:t>serum markers to </a:t>
            </a:r>
            <a:r>
              <a:rPr lang="en-US" dirty="0"/>
              <a:t>assess liver fibrosis</a:t>
            </a:r>
          </a:p>
        </p:txBody>
      </p:sp>
      <p:sp>
        <p:nvSpPr>
          <p:cNvPr id="2" name="Text Placeholder 1"/>
          <p:cNvSpPr>
            <a:spLocks noGrp="1"/>
          </p:cNvSpPr>
          <p:nvPr>
            <p:ph type="body" idx="1"/>
          </p:nvPr>
        </p:nvSpPr>
        <p:spPr>
          <a:xfrm>
            <a:off x="152400" y="1600200"/>
            <a:ext cx="4495800" cy="639762"/>
          </a:xfrm>
        </p:spPr>
        <p:txBody>
          <a:bodyPr>
            <a:noAutofit/>
          </a:bodyPr>
          <a:lstStyle/>
          <a:p>
            <a:pPr algn="ctr"/>
            <a:r>
              <a:rPr lang="en-US" sz="2600" dirty="0" smtClean="0"/>
              <a:t>Indirect- Calculated using routine clinical labs</a:t>
            </a:r>
            <a:endParaRPr lang="en-US" sz="2600" dirty="0"/>
          </a:p>
        </p:txBody>
      </p:sp>
      <p:sp>
        <p:nvSpPr>
          <p:cNvPr id="5" name="Content Placeholder 4"/>
          <p:cNvSpPr>
            <a:spLocks noGrp="1"/>
          </p:cNvSpPr>
          <p:nvPr>
            <p:ph sz="half" idx="2"/>
          </p:nvPr>
        </p:nvSpPr>
        <p:spPr>
          <a:xfrm>
            <a:off x="381000" y="2209800"/>
            <a:ext cx="4192588" cy="3951288"/>
          </a:xfrm>
        </p:spPr>
        <p:txBody>
          <a:bodyPr>
            <a:noAutofit/>
          </a:bodyPr>
          <a:lstStyle/>
          <a:p>
            <a:r>
              <a:rPr lang="en-US" sz="2600" b="1" dirty="0"/>
              <a:t>FIB-4</a:t>
            </a:r>
            <a:r>
              <a:rPr lang="en-US" sz="2600" dirty="0"/>
              <a:t> </a:t>
            </a:r>
            <a:endParaRPr lang="en-US" sz="2600" dirty="0" smtClean="0"/>
          </a:p>
          <a:p>
            <a:pPr lvl="1"/>
            <a:r>
              <a:rPr lang="en-US" sz="2400" dirty="0"/>
              <a:t>Calculated using Age, ALT, AST, platelets</a:t>
            </a:r>
            <a:endParaRPr lang="en-US" sz="2400" dirty="0" smtClean="0"/>
          </a:p>
          <a:p>
            <a:r>
              <a:rPr lang="en-US" sz="2600" b="1" dirty="0" smtClean="0"/>
              <a:t>APRI</a:t>
            </a:r>
          </a:p>
          <a:p>
            <a:pPr lvl="1"/>
            <a:r>
              <a:rPr lang="en-US" sz="2400" dirty="0"/>
              <a:t>Calculated using AST, </a:t>
            </a:r>
            <a:r>
              <a:rPr lang="en-US" sz="2400" dirty="0" smtClean="0"/>
              <a:t>platelets</a:t>
            </a:r>
            <a:endParaRPr lang="en-US" sz="2400" dirty="0"/>
          </a:p>
          <a:p>
            <a:pPr marL="0" indent="0">
              <a:buNone/>
            </a:pPr>
            <a:r>
              <a:rPr lang="en-US" sz="2600" dirty="0" smtClean="0"/>
              <a:t>**</a:t>
            </a:r>
            <a:r>
              <a:rPr lang="en-US" sz="2600" b="1" dirty="0" smtClean="0"/>
              <a:t>However, direct effects of the HIV infection itself can alter values used to calculate APRI and FIB-4 </a:t>
            </a:r>
          </a:p>
        </p:txBody>
      </p:sp>
      <p:sp>
        <p:nvSpPr>
          <p:cNvPr id="3" name="Text Placeholder 2"/>
          <p:cNvSpPr>
            <a:spLocks noGrp="1"/>
          </p:cNvSpPr>
          <p:nvPr>
            <p:ph type="body" sz="quarter" idx="3"/>
          </p:nvPr>
        </p:nvSpPr>
        <p:spPr>
          <a:xfrm>
            <a:off x="4648200" y="1676400"/>
            <a:ext cx="4041775" cy="639762"/>
          </a:xfrm>
        </p:spPr>
        <p:txBody>
          <a:bodyPr/>
          <a:lstStyle/>
          <a:p>
            <a:pPr algn="ctr"/>
            <a:r>
              <a:rPr lang="en-US" sz="2800" dirty="0" smtClean="0"/>
              <a:t>Direct</a:t>
            </a:r>
          </a:p>
          <a:p>
            <a:endParaRPr lang="en-US" dirty="0"/>
          </a:p>
        </p:txBody>
      </p:sp>
      <p:sp>
        <p:nvSpPr>
          <p:cNvPr id="6" name="Content Placeholder 5"/>
          <p:cNvSpPr>
            <a:spLocks noGrp="1"/>
          </p:cNvSpPr>
          <p:nvPr>
            <p:ph sz="quarter" idx="4"/>
          </p:nvPr>
        </p:nvSpPr>
        <p:spPr>
          <a:xfrm>
            <a:off x="4645025" y="2174874"/>
            <a:ext cx="4270375" cy="4225925"/>
          </a:xfrm>
        </p:spPr>
        <p:txBody>
          <a:bodyPr>
            <a:normAutofit/>
          </a:bodyPr>
          <a:lstStyle/>
          <a:p>
            <a:r>
              <a:rPr lang="en-US" sz="2800" dirty="0" smtClean="0"/>
              <a:t> </a:t>
            </a:r>
            <a:r>
              <a:rPr lang="en-US" sz="2800" b="1" dirty="0" smtClean="0"/>
              <a:t>Enhanced Liver Fibrosis</a:t>
            </a:r>
            <a:r>
              <a:rPr lang="en-US" sz="2800" b="1" i="1" dirty="0" smtClean="0"/>
              <a:t> </a:t>
            </a:r>
            <a:r>
              <a:rPr lang="en-US" sz="2800" b="1" dirty="0" smtClean="0"/>
              <a:t>(ELF) score </a:t>
            </a:r>
            <a:r>
              <a:rPr lang="en-US" sz="2800" dirty="0" smtClean="0"/>
              <a:t>incorporates serum fibrosis markers of fibrin </a:t>
            </a:r>
            <a:r>
              <a:rPr lang="en-US" sz="2800" dirty="0"/>
              <a:t>synthesis and degradation </a:t>
            </a:r>
            <a:r>
              <a:rPr lang="en-US" sz="2800" dirty="0" smtClean="0"/>
              <a:t>to make determinations of hepatic </a:t>
            </a:r>
            <a:r>
              <a:rPr lang="en-US" sz="2800" dirty="0"/>
              <a:t>matrix metabolism</a:t>
            </a:r>
            <a:endParaRPr lang="en-US" sz="2800" dirty="0" smtClean="0"/>
          </a:p>
          <a:p>
            <a:pPr marL="0" indent="0">
              <a:buNone/>
            </a:pPr>
            <a:endParaRPr lang="en-US" dirty="0"/>
          </a:p>
        </p:txBody>
      </p:sp>
    </p:spTree>
    <p:extLst>
      <p:ext uri="{BB962C8B-B14F-4D97-AF65-F5344CB8AC3E}">
        <p14:creationId xmlns:p14="http://schemas.microsoft.com/office/powerpoint/2010/main" val="15319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381000"/>
            <a:ext cx="8229600" cy="1143000"/>
          </a:xfrm>
        </p:spPr>
        <p:txBody>
          <a:bodyPr>
            <a:normAutofit fontScale="90000"/>
          </a:bodyPr>
          <a:lstStyle/>
          <a:p>
            <a:r>
              <a:rPr lang="en-US" dirty="0" smtClean="0"/>
              <a:t>In addition to traditional risk factors, APRI was associated with increased fractures in HIV/HCV coinfection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4" y="2209800"/>
            <a:ext cx="8991600" cy="3779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25525" y="6488668"/>
            <a:ext cx="2626681" cy="369332"/>
          </a:xfrm>
          <a:prstGeom prst="rect">
            <a:avLst/>
          </a:prstGeom>
        </p:spPr>
        <p:txBody>
          <a:bodyPr wrap="none">
            <a:spAutoFit/>
          </a:bodyPr>
          <a:lstStyle/>
          <a:p>
            <a:r>
              <a:rPr lang="en-US" dirty="0" err="1"/>
              <a:t>Maalouf</a:t>
            </a:r>
            <a:r>
              <a:rPr lang="en-US" dirty="0"/>
              <a:t>, et al. JBMR 2013</a:t>
            </a:r>
          </a:p>
        </p:txBody>
      </p:sp>
    </p:spTree>
    <p:extLst>
      <p:ext uri="{BB962C8B-B14F-4D97-AF65-F5344CB8AC3E}">
        <p14:creationId xmlns:p14="http://schemas.microsoft.com/office/powerpoint/2010/main" val="132644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9225</TotalTime>
  <Words>1824</Words>
  <Application>Microsoft Office PowerPoint</Application>
  <PresentationFormat>On-screen Show (4:3)</PresentationFormat>
  <Paragraphs>246</Paragraphs>
  <Slides>31</Slides>
  <Notes>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Effects of HIV/HCV coinfection on Bone Mineral Density and Structure</vt:lpstr>
      <vt:lpstr>Objectives </vt:lpstr>
      <vt:lpstr>HIV-infected persons have increased odds of osteoporosis compared to uninfected persons</vt:lpstr>
      <vt:lpstr>HCV coinfection is an important factor predicting osteoporotic fracture in HIV-infected patients </vt:lpstr>
      <vt:lpstr>HCV coinfection is an important factor predicting osteoporotic fracture in HIV-infected patients </vt:lpstr>
      <vt:lpstr>Proposed mechanism for reduced Bone Mineral Density (BMD) in HIV/HCV coinfection</vt:lpstr>
      <vt:lpstr>BMD was lower in the more advanced stages of biopsy-proven liver disease in subjects with viral hepatitis </vt:lpstr>
      <vt:lpstr>Noninvasive serum markers to assess liver fibrosis</vt:lpstr>
      <vt:lpstr>In addition to traditional risk factors, APRI was associated with increased fractures in HIV/HCV coinfection</vt:lpstr>
      <vt:lpstr>Noninvasive methods to assess liver fibrosis</vt:lpstr>
      <vt:lpstr>HIV/HCV-coinfected and HCV-monoinfected women had higher TE-LS values than those with neither HIV nor HCV infection</vt:lpstr>
      <vt:lpstr>Areal BMD measured by DXA alone is insufficient to determine bone strength or quality </vt:lpstr>
      <vt:lpstr>Quantitative Computed Tomography (QCT) assesses volumetric BMD </vt:lpstr>
      <vt:lpstr>High Resolution peripheral QCT (HR-pQCT) quantitatively characterizes cortical and trabecular bone microstructure </vt:lpstr>
      <vt:lpstr>Aims 1 and 2</vt:lpstr>
      <vt:lpstr>Aims 1 and 2</vt:lpstr>
      <vt:lpstr>Women’s Interagency HIV Cohort Study (WIHS) Metabolic Study (MS): Methods</vt:lpstr>
      <vt:lpstr>WIHS MS: Methods</vt:lpstr>
      <vt:lpstr>WIHS MS: Methods</vt:lpstr>
      <vt:lpstr>PowerPoint Presentation</vt:lpstr>
      <vt:lpstr>PowerPoint Presentation</vt:lpstr>
      <vt:lpstr>PowerPoint Presentation</vt:lpstr>
      <vt:lpstr>Aim 3</vt:lpstr>
      <vt:lpstr>Aim 3</vt:lpstr>
      <vt:lpstr>WIHS Musculoskeletal Substudy (MSK): Methods</vt:lpstr>
      <vt:lpstr>WIHS MSK: Methods</vt:lpstr>
      <vt:lpstr>WIHS MSK: Methods</vt:lpstr>
      <vt:lpstr>WIHS MSK: Methods</vt:lpstr>
      <vt:lpstr>Acknowledgments </vt:lpstr>
      <vt:lpstr>Thank you!  Questions?</vt:lpstr>
      <vt:lpstr>Future Directions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HIV/HCV coinfection and its effects on BMD and fractures</dc:title>
  <dc:creator>Department of Veterans Affairs</dc:creator>
  <cp:lastModifiedBy>Amber L Wheeler</cp:lastModifiedBy>
  <cp:revision>254</cp:revision>
  <dcterms:created xsi:type="dcterms:W3CDTF">2014-01-03T19:30:39Z</dcterms:created>
  <dcterms:modified xsi:type="dcterms:W3CDTF">2014-06-30T05:39:30Z</dcterms:modified>
</cp:coreProperties>
</file>