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911" r:id="rId3"/>
    <p:sldId id="912" r:id="rId4"/>
    <p:sldId id="613" r:id="rId5"/>
    <p:sldId id="856" r:id="rId6"/>
    <p:sldId id="913" r:id="rId7"/>
    <p:sldId id="908" r:id="rId8"/>
    <p:sldId id="855" r:id="rId9"/>
    <p:sldId id="854" r:id="rId10"/>
    <p:sldId id="899" r:id="rId11"/>
    <p:sldId id="701" r:id="rId12"/>
    <p:sldId id="291" r:id="rId13"/>
    <p:sldId id="640" r:id="rId14"/>
    <p:sldId id="753" r:id="rId15"/>
    <p:sldId id="900" r:id="rId16"/>
    <p:sldId id="916" r:id="rId17"/>
    <p:sldId id="915" r:id="rId18"/>
    <p:sldId id="784" r:id="rId19"/>
    <p:sldId id="788" r:id="rId20"/>
    <p:sldId id="861" r:id="rId21"/>
    <p:sldId id="917" r:id="rId22"/>
    <p:sldId id="895" r:id="rId23"/>
    <p:sldId id="896" r:id="rId24"/>
    <p:sldId id="898" r:id="rId25"/>
    <p:sldId id="897" r:id="rId26"/>
    <p:sldId id="892" r:id="rId27"/>
    <p:sldId id="893" r:id="rId28"/>
    <p:sldId id="796" r:id="rId29"/>
    <p:sldId id="797" r:id="rId30"/>
    <p:sldId id="887" r:id="rId31"/>
    <p:sldId id="801" r:id="rId32"/>
    <p:sldId id="803" r:id="rId33"/>
    <p:sldId id="804" r:id="rId34"/>
    <p:sldId id="805" r:id="rId35"/>
    <p:sldId id="864" r:id="rId36"/>
    <p:sldId id="865" r:id="rId37"/>
    <p:sldId id="665" r:id="rId38"/>
    <p:sldId id="751" r:id="rId39"/>
    <p:sldId id="764" r:id="rId40"/>
    <p:sldId id="910" r:id="rId41"/>
    <p:sldId id="550" r:id="rId42"/>
    <p:sldId id="32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000000"/>
    <a:srgbClr val="FFFFFF"/>
    <a:srgbClr val="FF00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7" autoAdjust="0"/>
    <p:restoredTop sz="94664" autoAdjust="0"/>
  </p:normalViewPr>
  <p:slideViewPr>
    <p:cSldViewPr>
      <p:cViewPr varScale="1">
        <p:scale>
          <a:sx n="99" d="100"/>
          <a:sy n="9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with </a:t>
            </a:r>
            <a:r>
              <a:rPr lang="en-US" i="1" dirty="0" smtClean="0"/>
              <a:t>T. </a:t>
            </a:r>
            <a:r>
              <a:rPr lang="en-US" i="1" dirty="0" err="1" smtClean="0"/>
              <a:t>whipplei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Sheet1!$A$2:$A$3</c:f>
              <c:strCache>
                <c:ptCount val="2"/>
                <c:pt idx="0">
                  <c:v>HIV-negative</c:v>
                </c:pt>
                <c:pt idx="1">
                  <c:v>HIV-positive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13.0</c:v>
                </c:pt>
                <c:pt idx="1">
                  <c:v>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009704"/>
        <c:axId val="2138010184"/>
      </c:barChart>
      <c:catAx>
        <c:axId val="2138009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010184"/>
        <c:crosses val="autoZero"/>
        <c:auto val="1"/>
        <c:lblAlgn val="ctr"/>
        <c:lblOffset val="100"/>
        <c:noMultiLvlLbl val="0"/>
      </c:catAx>
      <c:valAx>
        <c:axId val="2138010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38009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501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22" y="0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501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501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5018">
              <a:defRPr sz="1200"/>
            </a:lvl1pPr>
          </a:lstStyle>
          <a:p>
            <a:pPr>
              <a:defRPr/>
            </a:pPr>
            <a:fld id="{E4A64A71-DCF5-478E-B720-FC2DC973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501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122" y="0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501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713"/>
            <a:ext cx="5486400" cy="41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501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5018">
              <a:defRPr sz="1200"/>
            </a:lvl1pPr>
          </a:lstStyle>
          <a:p>
            <a:pPr>
              <a:defRPr/>
            </a:pPr>
            <a:fld id="{07985C4C-1682-4635-AA1E-06C91BB29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85C4C-1682-4635-AA1E-06C91BB29B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Outpatients, generally healthy, young, average age in 40s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85C4C-1682-4635-AA1E-06C91BB29B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 Most</a:t>
            </a:r>
            <a:r>
              <a:rPr lang="en-US" altLang="zh-CN" baseline="0" dirty="0" smtClean="0">
                <a:latin typeface="Times New Roman" pitchFamily="18" charset="0"/>
                <a:cs typeface="Times New Roman" pitchFamily="18" charset="0"/>
              </a:rPr>
              <a:t> microbiome studies are about bacterial microbiome; 2 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 study in the scale of microbiome has been done before.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FE8C-0093-4D33-BC0F-14029CC3D8E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Two different impairments</a:t>
            </a:r>
            <a:r>
              <a:rPr lang="en-US" baseline="0" dirty="0" smtClean="0"/>
              <a:t> likely present two different phenotypes of lung disease.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DLco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: Diffusing capacity of carbon monoxide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FE8C-0093-4D33-BC0F-14029CC3D8E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3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starting to understand epidemiology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85C4C-1682-4635-AA1E-06C91BB29B0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2B4-642D-4C4E-AE6E-4F3A848D4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A78B-9183-4912-9C34-4E22A4AF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C6D7-D9C9-4390-8545-94F6436F2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D54A-C9C9-41BB-B075-8085BF25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DCD6-444D-488D-BCD1-13FE5F60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AF46-14F8-457C-BC54-4A0FEF49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03F6-4691-4280-A213-16E56F344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97FC-2FCE-4F28-85D8-ABE67A76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FADC-4661-495B-AF67-8C9A0330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47391-7CCB-4B58-A0D0-239FA713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1A37-B981-4839-86DF-C1A09ED4B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6F93-8E24-474B-B097-7D3E36968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4C33C-3624-4AB8-9B17-E3E95332E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B5D8-AA25-4B66-AD4B-CD39A6FC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72C8-6DC4-46A2-97F9-05945AC9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D8B543-CCB1-4171-B987-FC46157B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6.wmf"/><Relationship Id="rId6" Type="http://schemas.openxmlformats.org/officeDocument/2006/relationships/image" Target="../media/image1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docid=0KV5mnTETpWSbM&amp;tbnid=SjKKcjN_Zb6XgM:&amp;ved=0CAUQjRw&amp;url=http://emu.arsusda.gov/typesof/pages/fungal.html&amp;ei=CRA6UviQHNOkyAGAnICACQ&amp;bvm=bv.52288139,d.aWc&amp;psig=AFQjCNEzHuZSwAU3vRBhumLgQry-EOWHJg&amp;ust=137962324956297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Lung disease in HIV:  An unrecognized co-morbidity</a:t>
            </a:r>
            <a:endParaRPr lang="en-US" i="1" dirty="0" smtClean="0">
              <a:solidFill>
                <a:schemeClr val="folHlink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43200"/>
            <a:ext cx="8001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Alison Morris, MD, 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Associate Professor of Medicine, Clinical &amp; Translational Science, &amp; Immunology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Division of Pulmonary, Allergy, &amp; Critical Care Medicine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University of Pittsburgh</a:t>
            </a:r>
          </a:p>
        </p:txBody>
      </p:sp>
      <p:pic>
        <p:nvPicPr>
          <p:cNvPr id="5" name="Content Placeholder 3" descr="HLR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638" y="4641909"/>
            <a:ext cx="2057400" cy="2057400"/>
          </a:xfrm>
          <a:prstGeom prst="rect">
            <a:avLst/>
          </a:prstGeom>
        </p:spPr>
      </p:pic>
      <p:pic>
        <p:nvPicPr>
          <p:cNvPr id="7" name="Picture 6" descr="lhm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384276"/>
            <a:ext cx="2062914" cy="1143000"/>
          </a:xfrm>
          <a:prstGeom prst="rect">
            <a:avLst/>
          </a:prstGeom>
        </p:spPr>
      </p:pic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21" y="5487704"/>
            <a:ext cx="2133600" cy="9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may be similar to other end-organs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HIV</a:t>
            </a:r>
          </a:p>
          <a:p>
            <a:r>
              <a:rPr lang="en-US" dirty="0"/>
              <a:t>Immune activation/inflammation</a:t>
            </a:r>
          </a:p>
          <a:p>
            <a:r>
              <a:rPr lang="en-US" dirty="0" err="1"/>
              <a:t>Microbiome</a:t>
            </a:r>
            <a:r>
              <a:rPr lang="en-US" dirty="0"/>
              <a:t>/colonization/translocation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Aging</a:t>
            </a:r>
          </a:p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Endothelial cell dysfunction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60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HIV and COPD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438400"/>
            <a:ext cx="3968750" cy="317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COPD and HIV:</a:t>
            </a:r>
            <a:br>
              <a:rPr lang="en-US" sz="4000" dirty="0" smtClean="0"/>
            </a:br>
            <a:r>
              <a:rPr lang="en-US" sz="3600" dirty="0" smtClean="0"/>
              <a:t>Pre-ART:  </a:t>
            </a:r>
            <a:r>
              <a:rPr lang="en-US" sz="2800" dirty="0" smtClean="0"/>
              <a:t>Increased</a:t>
            </a:r>
            <a:r>
              <a:rPr lang="en-US" sz="4000" dirty="0" smtClean="0"/>
              <a:t> </a:t>
            </a:r>
            <a:r>
              <a:rPr lang="en-US" sz="2800" dirty="0" smtClean="0"/>
              <a:t>prevalence even in those without AIDS, primarily emphysema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4572000" y="5334000"/>
            <a:ext cx="48006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r>
              <a:rPr lang="en-US" sz="1400"/>
              <a:t>Kuhlman et al. </a:t>
            </a:r>
            <a:r>
              <a:rPr lang="en-US" sz="1400" i="1"/>
              <a:t>Radiology</a:t>
            </a:r>
            <a:r>
              <a:rPr lang="en-US" sz="1400"/>
              <a:t> 1989;173:23-6</a:t>
            </a:r>
          </a:p>
          <a:p>
            <a:pPr>
              <a:spcBef>
                <a:spcPct val="20000"/>
              </a:spcBef>
            </a:pPr>
            <a:r>
              <a:rPr lang="en-US" sz="1400"/>
              <a:t>Diaz et al. </a:t>
            </a:r>
            <a:r>
              <a:rPr lang="en-US" sz="1400" i="1"/>
              <a:t>Ann Int Med</a:t>
            </a:r>
            <a:r>
              <a:rPr lang="en-US" sz="1400"/>
              <a:t> 2000;132:369-72</a:t>
            </a:r>
          </a:p>
          <a:p>
            <a:pPr>
              <a:spcBef>
                <a:spcPct val="20000"/>
              </a:spcBef>
            </a:pPr>
            <a:r>
              <a:rPr lang="en-US" sz="1400"/>
              <a:t>Diaz et al. </a:t>
            </a:r>
            <a:r>
              <a:rPr lang="en-US" sz="1400" i="1"/>
              <a:t>Chest</a:t>
            </a:r>
            <a:r>
              <a:rPr lang="en-US" sz="1400"/>
              <a:t> 2003;123:1977-82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graphicFrame>
        <p:nvGraphicFramePr>
          <p:cNvPr id="29702" name="Object 7"/>
          <p:cNvGraphicFramePr>
            <a:graphicFrameLocks noChangeAspect="1"/>
          </p:cNvGraphicFramePr>
          <p:nvPr/>
        </p:nvGraphicFramePr>
        <p:xfrm>
          <a:off x="457200" y="2362200"/>
          <a:ext cx="40957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7" name="Chart" r:id="rId4" imgW="4940300" imgH="3771900" progId="Excel.Sheet.8">
                  <p:embed/>
                </p:oleObj>
              </mc:Choice>
              <mc:Fallback>
                <p:oleObj name="Chart" r:id="rId4" imgW="4940300" imgH="377190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409575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6" name="Picture 2" descr="ct"/>
          <p:cNvPicPr>
            <a:picLocks noChangeAspect="1" noChangeArrowheads="1"/>
          </p:cNvPicPr>
          <p:nvPr/>
        </p:nvPicPr>
        <p:blipFill>
          <a:blip r:embed="rId6" cstate="print"/>
          <a:srcRect t="52086"/>
          <a:stretch>
            <a:fillRect/>
          </a:stretch>
        </p:blipFill>
        <p:spPr bwMode="auto">
          <a:xfrm>
            <a:off x="4724400" y="2438400"/>
            <a:ext cx="3994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sz="4000" dirty="0" smtClean="0"/>
              <a:t>Is COPD increased in the ART era and why?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267200" cy="33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Picture 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52600"/>
            <a:ext cx="4312424" cy="28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19600" y="6858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Multicenter AIDS Cohort Study (MACS)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Women’s Interagency HIV Study (WIHS)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410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Pittsburgh Clinical Trials Unit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Content Placeholder 3" descr="HLRC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6482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3" name="Picture 3" descr="http://www.biomedcentral.com/content/figures/1471-2466-14-7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648200" cy="61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280919"/>
            <a:ext cx="8077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050" dirty="0" err="1"/>
              <a:t>Gingo</a:t>
            </a:r>
            <a:r>
              <a:rPr lang="en-US" altLang="en-US" sz="1050" dirty="0"/>
              <a:t> MR, </a:t>
            </a:r>
            <a:r>
              <a:rPr lang="en-US" altLang="en-US" sz="1050" dirty="0" err="1"/>
              <a:t>Balasubramani</a:t>
            </a:r>
            <a:r>
              <a:rPr lang="en-US" altLang="en-US" sz="1050" dirty="0"/>
              <a:t> GK, Kingsley L, </a:t>
            </a:r>
            <a:r>
              <a:rPr lang="en-US" altLang="en-US" sz="1050" dirty="0" err="1"/>
              <a:t>Rinaldo</a:t>
            </a:r>
            <a:r>
              <a:rPr lang="en-US" altLang="en-US" sz="1050" dirty="0"/>
              <a:t> CR, et al. (2013) The Impact of HAART on the Respiratory Complications of HIV Infection: Longitudinal Trends in the MACS and WIHS Cohorts. </a:t>
            </a:r>
            <a:r>
              <a:rPr lang="en-US" altLang="en-US" sz="1050" dirty="0" err="1"/>
              <a:t>PLoS</a:t>
            </a:r>
            <a:r>
              <a:rPr lang="en-US" altLang="en-US" sz="1050" dirty="0"/>
              <a:t> ONE 8(3): e58812. doi:10.1371/journal.pone.</a:t>
            </a:r>
            <a:r>
              <a:rPr lang="en-US" altLang="en-US" sz="1050" dirty="0" smtClean="0"/>
              <a:t>0058812</a:t>
            </a:r>
            <a:endParaRPr lang="en-US" alt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190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WIHS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Box 3"/>
          <p:cNvSpPr txBox="1">
            <a:spLocks noChangeArrowheads="1"/>
          </p:cNvSpPr>
          <p:nvPr/>
        </p:nvSpPr>
        <p:spPr bwMode="auto">
          <a:xfrm>
            <a:off x="457200" y="5486400"/>
            <a:ext cx="762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Abnormal diffusing capacity VERY common, even in non-smokers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Obstruction more common in smokers</a:t>
            </a:r>
          </a:p>
        </p:txBody>
      </p:sp>
      <p:pic>
        <p:nvPicPr>
          <p:cNvPr id="4" name="Picture 3" descr="Phenotyp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6391656" cy="4367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6521" y="6488668"/>
            <a:ext cx="2345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Gingo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AJRCCM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2010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990600"/>
            <a:ext cx="381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49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DLco</a:t>
            </a:r>
            <a:r>
              <a:rPr lang="en-US" dirty="0" smtClean="0"/>
              <a:t> is abnormal in majority of HIV+ individuals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7088" r="9481" b="4954"/>
          <a:stretch/>
        </p:blipFill>
        <p:spPr>
          <a:xfrm>
            <a:off x="609600" y="1905000"/>
            <a:ext cx="4131129" cy="3520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248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Gingo M</a:t>
            </a:r>
            <a:r>
              <a:rPr lang="en-US" sz="1400" dirty="0"/>
              <a:t> </a:t>
            </a:r>
            <a:r>
              <a:rPr lang="en-US" sz="1400" dirty="0" smtClean="0"/>
              <a:t>et al, </a:t>
            </a:r>
            <a:r>
              <a:rPr lang="en-US" sz="1400" i="1" dirty="0" err="1" smtClean="0"/>
              <a:t>Eur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Resp</a:t>
            </a:r>
            <a:r>
              <a:rPr lang="en-US" sz="1400" i="1" dirty="0" smtClean="0"/>
              <a:t> J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5146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-85% of cohort have </a:t>
            </a:r>
            <a:r>
              <a:rPr lang="en-US" dirty="0" err="1" smtClean="0"/>
              <a:t>DLco</a:t>
            </a:r>
            <a:r>
              <a:rPr lang="en-US" dirty="0" smtClean="0"/>
              <a:t>&lt;80% predicted</a:t>
            </a:r>
          </a:p>
          <a:p>
            <a:r>
              <a:rPr lang="en-US" dirty="0" smtClean="0"/>
              <a:t>-35% are below 60% predicted</a:t>
            </a:r>
          </a:p>
          <a:p>
            <a:r>
              <a:rPr lang="en-US" dirty="0" smtClean="0"/>
              <a:t>-24% of never smokers are below 60% predicted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82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multiple aspects of lung and cardiac function</a:t>
            </a:r>
          </a:p>
          <a:p>
            <a:r>
              <a:rPr lang="en-US" dirty="0" smtClean="0"/>
              <a:t>Noted to be low in HIV in pre-ART era</a:t>
            </a:r>
          </a:p>
          <a:p>
            <a:r>
              <a:rPr lang="en-US" dirty="0" smtClean="0"/>
              <a:t>Until recently, not much known about in current era</a:t>
            </a:r>
          </a:p>
          <a:p>
            <a:r>
              <a:rPr lang="en-US" dirty="0" smtClean="0"/>
              <a:t>Emerging as important phenotype in HIV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94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DLco</a:t>
            </a:r>
            <a:r>
              <a:rPr lang="en-US" dirty="0" smtClean="0"/>
              <a:t> lower in HIV+ women and more have moderately reduced </a:t>
            </a:r>
            <a:r>
              <a:rPr lang="en-US" dirty="0" err="1" smtClean="0"/>
              <a:t>DLco</a:t>
            </a:r>
            <a:r>
              <a:rPr lang="en-US" dirty="0" smtClean="0"/>
              <a:t> (&lt;60%)</a:t>
            </a:r>
            <a:endParaRPr lang="en-US" dirty="0"/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20254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766616" cy="21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63246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Fitzpatrick M, Gingo M et al, </a:t>
            </a:r>
            <a:r>
              <a:rPr lang="en-US" sz="1400" i="1" dirty="0"/>
              <a:t>JAIDS</a:t>
            </a:r>
            <a:r>
              <a:rPr lang="en-US" sz="1400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4167118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0"/>
            <a:ext cx="9144000" cy="1851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4" y="914400"/>
            <a:ext cx="8978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5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sz="4000" dirty="0" smtClean="0"/>
              <a:t>Peripheral inflammation associated with </a:t>
            </a:r>
            <a:r>
              <a:rPr lang="en-US" sz="4000" dirty="0" smtClean="0"/>
              <a:t>low </a:t>
            </a:r>
            <a:r>
              <a:rPr lang="en-US" sz="4000" dirty="0" err="1" smtClean="0"/>
              <a:t>DLco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err="1" smtClean="0"/>
              <a:t>DLco</a:t>
            </a:r>
            <a:endParaRPr lang="en-US" dirty="0" smtClean="0"/>
          </a:p>
          <a:p>
            <a:pPr lvl="1"/>
            <a:r>
              <a:rPr lang="en-US" dirty="0" smtClean="0"/>
              <a:t>CRP</a:t>
            </a:r>
          </a:p>
          <a:p>
            <a:pPr lvl="1"/>
            <a:r>
              <a:rPr lang="en-US" dirty="0" smtClean="0"/>
              <a:t>IL-6</a:t>
            </a:r>
          </a:p>
          <a:p>
            <a:pPr lvl="1"/>
            <a:r>
              <a:rPr lang="en-US" dirty="0" smtClean="0"/>
              <a:t>sCD163</a:t>
            </a:r>
          </a:p>
          <a:p>
            <a:pPr lvl="1"/>
            <a:r>
              <a:rPr lang="en-US" dirty="0" smtClean="0"/>
              <a:t>D-dimer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63246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Fitzpatrick M et al, in revision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5284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may be similar to other end-organs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HIV</a:t>
            </a:r>
          </a:p>
          <a:p>
            <a:r>
              <a:rPr lang="en-US" dirty="0"/>
              <a:t>Immune activation/inflammation</a:t>
            </a:r>
          </a:p>
          <a:p>
            <a:r>
              <a:rPr lang="en-US" i="1" dirty="0" err="1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Microbiome</a:t>
            </a:r>
            <a:r>
              <a:rPr lang="en-US" i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/colonization</a:t>
            </a:r>
            <a:r>
              <a:rPr lang="en-US" dirty="0"/>
              <a:t>/translocation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Aging</a:t>
            </a:r>
          </a:p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Endothelial cell dysfunction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4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cope of the Human Microbiome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3032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Human </a:t>
            </a:r>
            <a:r>
              <a:rPr lang="en-US" dirty="0" err="1">
                <a:solidFill>
                  <a:srgbClr val="FFFF00"/>
                </a:solidFill>
              </a:rPr>
              <a:t>Microbiome</a:t>
            </a:r>
            <a:r>
              <a:rPr lang="en-US" dirty="0">
                <a:solidFill>
                  <a:srgbClr val="FFFF00"/>
                </a:solidFill>
              </a:rPr>
              <a:t> Project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-Microbial </a:t>
            </a:r>
            <a:r>
              <a:rPr lang="en-US" dirty="0"/>
              <a:t>cells outnumber human cells </a:t>
            </a:r>
            <a:r>
              <a:rPr lang="en-US" dirty="0" smtClean="0"/>
              <a:t>10:</a:t>
            </a:r>
            <a:r>
              <a:rPr lang="en-US" dirty="0" smtClean="0"/>
              <a:t>1, greater genetic diversity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-99</a:t>
            </a:r>
            <a:r>
              <a:rPr lang="en-US" dirty="0"/>
              <a:t>% of bacteria not currently </a:t>
            </a:r>
            <a:r>
              <a:rPr lang="en-US" dirty="0" err="1" smtClean="0"/>
              <a:t>culturable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-Use high-throughput sequencing to determine species of bacteria</a:t>
            </a:r>
          </a:p>
          <a:p>
            <a:pPr marL="0" indent="0">
              <a:buNone/>
            </a:pPr>
            <a:r>
              <a:rPr lang="en-US" dirty="0" smtClean="0"/>
              <a:t>-Insights into obesity, GI disease, dental disease,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1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</a:t>
            </a:r>
            <a:r>
              <a:rPr lang="en-US" dirty="0" err="1" smtClean="0"/>
              <a:t>microbiome</a:t>
            </a:r>
            <a:r>
              <a:rPr lang="en-US" dirty="0" smtClean="0"/>
              <a:t> in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lung </a:t>
            </a:r>
            <a:r>
              <a:rPr lang="en-US" dirty="0" err="1" smtClean="0"/>
              <a:t>microbiome</a:t>
            </a:r>
            <a:r>
              <a:rPr lang="en-US" dirty="0" smtClean="0"/>
              <a:t> resembles bacteria in mouth, increases in bacteria like </a:t>
            </a:r>
            <a:r>
              <a:rPr lang="en-US" i="1" dirty="0" err="1" smtClean="0"/>
              <a:t>Haemophilus</a:t>
            </a:r>
            <a:endParaRPr lang="en-US" i="1" dirty="0" smtClean="0"/>
          </a:p>
          <a:p>
            <a:r>
              <a:rPr lang="en-US" dirty="0" smtClean="0"/>
              <a:t>In a few individuals, detected </a:t>
            </a:r>
            <a:r>
              <a:rPr lang="en-US" i="1" dirty="0" err="1" smtClean="0"/>
              <a:t>Trophyrema</a:t>
            </a:r>
            <a:r>
              <a:rPr lang="en-US" i="1" dirty="0" smtClean="0"/>
              <a:t> </a:t>
            </a:r>
            <a:r>
              <a:rPr lang="en-US" i="1" dirty="0" err="1" smtClean="0"/>
              <a:t>whipplei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23688" y="6452616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Morris </a:t>
            </a:r>
            <a:r>
              <a:rPr lang="en-US" sz="1400" dirty="0"/>
              <a:t>A</a:t>
            </a:r>
            <a:r>
              <a:rPr lang="en-US" sz="1400" dirty="0" smtClean="0"/>
              <a:t>, </a:t>
            </a:r>
            <a:r>
              <a:rPr lang="en-US" sz="1400" i="1" dirty="0" smtClean="0"/>
              <a:t>Am J </a:t>
            </a:r>
            <a:r>
              <a:rPr lang="en-US" sz="1400" i="1" dirty="0" err="1" smtClean="0"/>
              <a:t>Resp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Crit</a:t>
            </a:r>
            <a:r>
              <a:rPr lang="en-US" sz="1400" i="1" dirty="0" smtClean="0"/>
              <a:t> Care</a:t>
            </a:r>
            <a:r>
              <a:rPr lang="en-US" sz="1400" dirty="0" smtClean="0"/>
              <a:t>, in press</a:t>
            </a:r>
            <a:endParaRPr lang="en-US" sz="1400" dirty="0"/>
          </a:p>
        </p:txBody>
      </p:sp>
      <p:pic>
        <p:nvPicPr>
          <p:cNvPr id="5" name="Picture 4" descr="lh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800600"/>
            <a:ext cx="2062914" cy="1143000"/>
          </a:xfrm>
          <a:prstGeom prst="rect">
            <a:avLst/>
          </a:prstGeom>
        </p:spPr>
      </p:pic>
      <p:pic>
        <p:nvPicPr>
          <p:cNvPr id="6" name="Picture 5" descr="nhlbi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953000"/>
            <a:ext cx="310896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7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4324219" cy="31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4521200" cy="440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Urbanski</a:t>
            </a:r>
            <a:r>
              <a:rPr lang="en-US" sz="1400" dirty="0" smtClean="0"/>
              <a:t> G, </a:t>
            </a:r>
            <a:r>
              <a:rPr lang="en-US" sz="1400" i="1" dirty="0" smtClean="0"/>
              <a:t>Chest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Agent of Whipple’s disease, lung involvement 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7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T. </a:t>
            </a:r>
            <a:r>
              <a:rPr lang="en-US" i="1" dirty="0" err="1" smtClean="0"/>
              <a:t>whipplei</a:t>
            </a:r>
            <a:r>
              <a:rPr lang="en-US" i="1" dirty="0" smtClean="0"/>
              <a:t> found at increased levels in HIV+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1410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&lt;0.001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35686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Luzopone</a:t>
            </a:r>
            <a:r>
              <a:rPr lang="en-US" sz="1400" dirty="0" smtClean="0"/>
              <a:t> </a:t>
            </a:r>
            <a:r>
              <a:rPr lang="en-US" sz="1400" dirty="0"/>
              <a:t>C</a:t>
            </a:r>
            <a:r>
              <a:rPr lang="en-US" sz="1400" dirty="0" smtClean="0"/>
              <a:t>, </a:t>
            </a:r>
            <a:r>
              <a:rPr lang="en-US" sz="1400" i="1" dirty="0" smtClean="0"/>
              <a:t>Am J </a:t>
            </a:r>
            <a:r>
              <a:rPr lang="en-US" sz="1400" i="1" dirty="0" err="1" smtClean="0"/>
              <a:t>Resp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Crit</a:t>
            </a:r>
            <a:r>
              <a:rPr lang="en-US" sz="1400" i="1" dirty="0" smtClean="0"/>
              <a:t> Care Med</a:t>
            </a:r>
            <a:r>
              <a:rPr lang="en-US" sz="1400" dirty="0" smtClean="0"/>
              <a:t>, in press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4731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fungus (</a:t>
            </a:r>
            <a:r>
              <a:rPr lang="en-US" dirty="0" err="1" smtClean="0"/>
              <a:t>mycobiome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2050" name="Picture 2" descr="http://emu.arsusda.gov/typesof/images/fung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6307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wilko.com/content/ebiz/wilkinsonplus/invt/0285343/0285343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wilko.com/content/ebiz/wilkinsonplus/invt/0285343/0285343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http://www.marvistavet.com/assets/images/aspergillus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1221"/>
            <a:ext cx="2453276" cy="18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4880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29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smtClean="0"/>
              <a:t>Why is the </a:t>
            </a:r>
            <a:r>
              <a:rPr lang="en-US" dirty="0" err="1" smtClean="0"/>
              <a:t>mycobiome</a:t>
            </a:r>
            <a:r>
              <a:rPr lang="en-US" dirty="0" smtClean="0"/>
              <a:t>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Ubiquitous in environment</a:t>
            </a: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1.5-5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million species, only 5% classified, many cannot be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cultured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Increasing invasive fungal infections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Increasing use of antibiotics may promote fungal overgrowth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881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0" y="533400"/>
            <a:ext cx="8204200" cy="78296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altLang="zh-CN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Mycobiome</a:t>
            </a: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analysis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219200" y="4081272"/>
            <a:ext cx="6654412" cy="175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Signature: fungal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rDNA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(ITS, 18S)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ITS more diverse, better genus-level discrimination, different regions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18S better amplification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Results can be very different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1767840"/>
            <a:ext cx="8280920" cy="210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43600" y="6479977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Cui L, et al. Genome Medicine,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4248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1"/>
          <p:cNvSpPr txBox="1">
            <a:spLocks/>
          </p:cNvSpPr>
          <p:nvPr/>
        </p:nvSpPr>
        <p:spPr>
          <a:xfrm>
            <a:off x="1115616" y="764704"/>
            <a:ext cx="6480720" cy="45030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内容占位符 3"/>
          <p:cNvSpPr txBox="1">
            <a:spLocks/>
          </p:cNvSpPr>
          <p:nvPr/>
        </p:nvSpPr>
        <p:spPr>
          <a:xfrm>
            <a:off x="467544" y="1371600"/>
            <a:ext cx="7776864" cy="3762568"/>
          </a:xfrm>
          <a:prstGeom prst="rect">
            <a:avLst/>
          </a:prstGeom>
        </p:spPr>
        <p:txBody>
          <a:bodyPr vert="horz">
            <a:spAutoFit/>
          </a:bodyPr>
          <a:lstStyle/>
          <a:p>
            <a:pPr marL="457200" indent="-457200">
              <a:spcBef>
                <a:spcPts val="58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56 HIV+ and HIV- individuals from Lung HIV </a:t>
            </a:r>
            <a:r>
              <a:rPr lang="en-US" altLang="zh-CN" sz="2800" dirty="0" err="1" smtClean="0">
                <a:latin typeface="Arial" pitchFamily="34" charset="0"/>
                <a:cs typeface="Arial" pitchFamily="34" charset="0"/>
              </a:rPr>
              <a:t>Microbiome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Program</a:t>
            </a:r>
          </a:p>
          <a:p>
            <a:pPr marL="457200" indent="-457200">
              <a:spcBef>
                <a:spcPts val="58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Oral wash (OW), induced sputum (IS) and </a:t>
            </a:r>
            <a:r>
              <a:rPr lang="en-US" altLang="zh-CN" sz="2800" dirty="0" err="1" smtClean="0">
                <a:latin typeface="Arial" pitchFamily="34" charset="0"/>
                <a:cs typeface="Arial" pitchFamily="34" charset="0"/>
              </a:rPr>
              <a:t>bronchoalveolar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lavage (BAL), environmental controls</a:t>
            </a:r>
          </a:p>
          <a:p>
            <a:pPr marL="457200" indent="-457200">
              <a:spcBef>
                <a:spcPts val="58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800" dirty="0">
                <a:latin typeface="Arial" pitchFamily="34" charset="0"/>
                <a:cs typeface="Arial" pitchFamily="34" charset="0"/>
              </a:rPr>
              <a:t>Analyzed by sample type, HIV status,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and lung function</a:t>
            </a:r>
            <a:endParaRPr lang="en-US" altLang="zh-CN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580"/>
              </a:spcBef>
              <a:buClr>
                <a:schemeClr val="tx1"/>
              </a:buClr>
              <a:buSzPct val="100000"/>
              <a:buFont typeface="Arial"/>
              <a:buChar char="•"/>
            </a:pP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Lung HIV </a:t>
            </a:r>
            <a:r>
              <a:rPr lang="en-US" sz="4000" dirty="0" err="1">
                <a:solidFill>
                  <a:srgbClr val="FFFF00"/>
                </a:solidFill>
              </a:rPr>
              <a:t>M</a:t>
            </a:r>
            <a:r>
              <a:rPr lang="en-US" sz="4000" dirty="0" err="1" smtClean="0">
                <a:solidFill>
                  <a:srgbClr val="FFFF00"/>
                </a:solidFill>
              </a:rPr>
              <a:t>ycobiome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S</a:t>
            </a:r>
            <a:r>
              <a:rPr lang="en-US" sz="4000" dirty="0" smtClean="0">
                <a:solidFill>
                  <a:srgbClr val="FFFF00"/>
                </a:solidFill>
              </a:rPr>
              <a:t>tudy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7278688" cy="11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7787256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781800" y="63246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L. Cui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524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9144000" cy="1851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89789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143000"/>
            <a:ext cx="61722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2743200"/>
            <a:ext cx="9366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330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BAL, sputum, and oral wash differ in </a:t>
            </a:r>
            <a:r>
              <a:rPr lang="en-US" dirty="0" smtClean="0"/>
              <a:t>non-HIV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91087" cy="47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66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 smtClean="0"/>
              <a:t>Oral wash, sputum, and BAL are separate in overall cohort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05200" cy="35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657600" cy="34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81400" cy="32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86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differs from oral in </a:t>
            </a:r>
            <a:r>
              <a:rPr lang="en-US" dirty="0" smtClean="0"/>
              <a:t>non-HIV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87302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Saccharomyces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Candida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85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sputum differs from oral wash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4910122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2667000"/>
            <a:ext cx="86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Crypto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5105400"/>
            <a:ext cx="104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Candida</a:t>
            </a:r>
          </a:p>
        </p:txBody>
      </p:sp>
    </p:spTree>
    <p:extLst>
      <p:ext uri="{BB962C8B-B14F-4D97-AF65-F5344CB8AC3E}">
        <p14:creationId xmlns:p14="http://schemas.microsoft.com/office/powerpoint/2010/main" val="3599951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sputum and BAL differ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051375" cy="474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133600"/>
            <a:ext cx="18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Saccharomyces</a:t>
            </a:r>
          </a:p>
        </p:txBody>
      </p:sp>
    </p:spTree>
    <p:extLst>
      <p:ext uri="{BB962C8B-B14F-4D97-AF65-F5344CB8AC3E}">
        <p14:creationId xmlns:p14="http://schemas.microsoft.com/office/powerpoint/2010/main" val="1788214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HIV+ and HIV- differ in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3962400" cy="3893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3975100" cy="38850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630975">
            <a:off x="1373326" y="2521688"/>
            <a:ext cx="609600" cy="201024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7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differs in HIV: Primarily </a:t>
            </a:r>
            <a:r>
              <a:rPr lang="en-US" i="1" dirty="0" smtClean="0"/>
              <a:t>Pneumocystis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8" y="1610420"/>
            <a:ext cx="4263656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630975">
            <a:off x="1525727" y="2140688"/>
            <a:ext cx="609600" cy="201024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39277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HIV and COPD conclusions</a:t>
            </a:r>
          </a:p>
        </p:txBody>
      </p:sp>
      <p:sp>
        <p:nvSpPr>
          <p:cNvPr id="25497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COPD remains increased in HIV in the current era</a:t>
            </a:r>
          </a:p>
          <a:p>
            <a:r>
              <a:rPr lang="en-US" dirty="0" smtClean="0"/>
              <a:t>Obstruction common, but diffusing capacity most common abnormality even in non-smokers</a:t>
            </a:r>
          </a:p>
          <a:p>
            <a:r>
              <a:rPr lang="en-US" dirty="0" smtClean="0"/>
              <a:t>Likely multifactorial</a:t>
            </a:r>
          </a:p>
          <a:p>
            <a:r>
              <a:rPr lang="en-US" dirty="0" smtClean="0"/>
              <a:t>Possible role </a:t>
            </a:r>
            <a:r>
              <a:rPr lang="en-US" dirty="0" smtClean="0"/>
              <a:t>of </a:t>
            </a:r>
            <a:r>
              <a:rPr lang="en-US" i="1" dirty="0" smtClean="0"/>
              <a:t>Pneumocystis </a:t>
            </a:r>
            <a:r>
              <a:rPr lang="en-US" dirty="0" smtClean="0"/>
              <a:t>colonization or other pathogens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treatments not tested in this population</a:t>
            </a:r>
          </a:p>
          <a:p>
            <a:r>
              <a:rPr lang="en-US" dirty="0" smtClean="0"/>
              <a:t>Difficulties with inhaled steroids</a:t>
            </a:r>
          </a:p>
          <a:p>
            <a:pPr lvl="1"/>
            <a:r>
              <a:rPr lang="en-US" dirty="0" smtClean="0"/>
              <a:t>Oral </a:t>
            </a:r>
            <a:r>
              <a:rPr lang="en-US" dirty="0" err="1" smtClean="0"/>
              <a:t>candidiasis</a:t>
            </a:r>
            <a:endParaRPr lang="en-US" dirty="0" smtClean="0"/>
          </a:p>
          <a:p>
            <a:pPr lvl="1"/>
            <a:r>
              <a:rPr lang="en-US" dirty="0" smtClean="0"/>
              <a:t>Increased bacterial pneumonia and tuberculosis</a:t>
            </a:r>
          </a:p>
          <a:p>
            <a:pPr lvl="1"/>
            <a:r>
              <a:rPr lang="en-US" dirty="0" smtClean="0"/>
              <a:t>Interactions with other drugs, high serum levels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Tip of the iceberg?</a:t>
            </a:r>
            <a:endParaRPr lang="en-US" dirty="0"/>
          </a:p>
        </p:txBody>
      </p:sp>
      <p:pic>
        <p:nvPicPr>
          <p:cNvPr id="4" name="Picture 6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45876"/>
            <a:ext cx="3878580" cy="29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2954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-Lung disease in HIV remains an important problem</a:t>
            </a:r>
          </a:p>
          <a:p>
            <a:r>
              <a:rPr lang="en-US" sz="2400" dirty="0" smtClean="0"/>
              <a:t>-Chronic lung diseases such as COPD, asthma, and PAH may become more important</a:t>
            </a:r>
          </a:p>
          <a:p>
            <a:r>
              <a:rPr lang="en-US" sz="2400" dirty="0" smtClean="0"/>
              <a:t>-Mechanisms not understood</a:t>
            </a:r>
          </a:p>
          <a:p>
            <a:r>
              <a:rPr lang="en-US" sz="2400" dirty="0" smtClean="0"/>
              <a:t>-Aging population, continued smoking, effects of HAART, difficulties with treatment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Lung disease leading cause of mortality in early HIV epidemic</a:t>
            </a:r>
          </a:p>
        </p:txBody>
      </p:sp>
      <p:pic>
        <p:nvPicPr>
          <p:cNvPr id="4" name="Content Placeholder 3" descr="PCP-10-10-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002" t="3532" r="5941" b="8192"/>
          <a:stretch>
            <a:fillRect/>
          </a:stretch>
        </p:blipFill>
        <p:spPr>
          <a:xfrm>
            <a:off x="5181600" y="2819400"/>
            <a:ext cx="3429000" cy="38084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5" name="Picture 4" descr="postmedj00093-0005-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346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4572000"/>
            <a:ext cx="396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u="sng"/>
              <a:t>Infections</a:t>
            </a:r>
            <a:r>
              <a:rPr lang="en-US"/>
              <a:t>:</a:t>
            </a:r>
          </a:p>
          <a:p>
            <a:r>
              <a:rPr lang="en-US" i="1"/>
              <a:t>Pneumocystis </a:t>
            </a:r>
            <a:r>
              <a:rPr lang="en-US"/>
              <a:t>pneumonia</a:t>
            </a:r>
            <a:endParaRPr lang="en-US" i="1"/>
          </a:p>
          <a:p>
            <a:r>
              <a:rPr lang="en-US"/>
              <a:t>Tuberculosis</a:t>
            </a:r>
          </a:p>
          <a:p>
            <a:r>
              <a:rPr lang="en-US"/>
              <a:t>Bacterial pneumonia</a:t>
            </a:r>
          </a:p>
          <a:p>
            <a:endParaRPr lang="en-US"/>
          </a:p>
          <a:p>
            <a:r>
              <a:rPr lang="en-US" i="1" u="sng"/>
              <a:t>Neoplasms</a:t>
            </a:r>
            <a:r>
              <a:rPr lang="en-US"/>
              <a:t>:</a:t>
            </a:r>
          </a:p>
          <a:p>
            <a:r>
              <a:rPr lang="en-US"/>
              <a:t>Kaposi sarcoma</a:t>
            </a:r>
          </a:p>
          <a:p>
            <a:r>
              <a:rPr lang="en-US"/>
              <a:t>Lymphoma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WIHS Lung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016"/>
            <a:ext cx="8229600" cy="4525963"/>
          </a:xfrm>
        </p:spPr>
        <p:txBody>
          <a:bodyPr/>
          <a:lstStyle/>
          <a:p>
            <a:r>
              <a:rPr lang="en-US" dirty="0" smtClean="0"/>
              <a:t>RO1 Translational evaluation of aging and lung disease</a:t>
            </a:r>
            <a:endParaRPr lang="en-US" dirty="0" smtClean="0"/>
          </a:p>
          <a:p>
            <a:r>
              <a:rPr lang="en-US" dirty="0" smtClean="0"/>
              <a:t>U01  Pathogenesis of obstructive lung disease</a:t>
            </a:r>
            <a:endParaRPr lang="en-US" dirty="0" smtClean="0"/>
          </a:p>
          <a:p>
            <a:r>
              <a:rPr lang="en-US" dirty="0" smtClean="0"/>
              <a:t>R01  Prevalence and pathogenesis of lung disease in HIV infection</a:t>
            </a:r>
          </a:p>
          <a:p>
            <a:r>
              <a:rPr lang="en-US" dirty="0" smtClean="0"/>
              <a:t>R34  Statins for pulmonary and cardiac complications of HIV</a:t>
            </a:r>
            <a:endParaRPr lang="en-US" dirty="0" smtClean="0"/>
          </a:p>
          <a:p>
            <a:r>
              <a:rPr lang="en-US" dirty="0" smtClean="0"/>
              <a:t>R01  Longitudinal evaluation of aging and effects on lungs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80845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LR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953000"/>
            <a:ext cx="1828800" cy="1828800"/>
          </a:xfrm>
          <a:prstGeom prst="rect">
            <a:avLst/>
          </a:prstGeom>
        </p:spPr>
      </p:pic>
      <p:pic>
        <p:nvPicPr>
          <p:cNvPr id="512002" name="Picture 2" descr="C:\Users\morrisam\AppData\Local\Microsoft\Windows\Temporary Internet Files\Content.Outlook\0N4IDXK6\photo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1371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Matt </a:t>
            </a:r>
            <a:r>
              <a:rPr lang="en-US" dirty="0" err="1"/>
              <a:t>Gingo</a:t>
            </a:r>
            <a:endParaRPr lang="en-US" dirty="0"/>
          </a:p>
          <a:p>
            <a:pPr lvl="1"/>
            <a:r>
              <a:rPr lang="en-US" dirty="0"/>
              <a:t>Meghan </a:t>
            </a:r>
            <a:r>
              <a:rPr lang="en-US" dirty="0" smtClean="0"/>
              <a:t>Fitzpatrick</a:t>
            </a:r>
          </a:p>
          <a:p>
            <a:pPr lvl="1"/>
            <a:r>
              <a:rPr lang="en-US" dirty="0" smtClean="0"/>
              <a:t>Patty George</a:t>
            </a:r>
            <a:endParaRPr lang="en-US" dirty="0"/>
          </a:p>
          <a:p>
            <a:pPr lvl="1"/>
            <a:r>
              <a:rPr lang="en-US" dirty="0"/>
              <a:t>Robert Hoffman</a:t>
            </a:r>
          </a:p>
          <a:p>
            <a:pPr lvl="1"/>
            <a:r>
              <a:rPr lang="en-US" dirty="0" smtClean="0"/>
              <a:t>Danielle </a:t>
            </a:r>
            <a:r>
              <a:rPr lang="en-US" dirty="0"/>
              <a:t>Camp</a:t>
            </a:r>
          </a:p>
          <a:p>
            <a:pPr lvl="1"/>
            <a:r>
              <a:rPr lang="en-US" dirty="0"/>
              <a:t>Andrew Clarke</a:t>
            </a:r>
          </a:p>
          <a:p>
            <a:pPr lvl="1"/>
            <a:r>
              <a:rPr lang="en-US" dirty="0"/>
              <a:t>Vishal </a:t>
            </a:r>
            <a:r>
              <a:rPr lang="en-US" dirty="0" err="1"/>
              <a:t>Keshari</a:t>
            </a:r>
            <a:endParaRPr lang="en-US" dirty="0"/>
          </a:p>
          <a:p>
            <a:pPr lvl="1"/>
            <a:r>
              <a:rPr lang="en-US" dirty="0"/>
              <a:t>Cathy </a:t>
            </a:r>
            <a:r>
              <a:rPr lang="en-US" dirty="0" err="1"/>
              <a:t>Kessinger</a:t>
            </a:r>
            <a:endParaRPr lang="en-US" dirty="0"/>
          </a:p>
          <a:p>
            <a:pPr lvl="1"/>
            <a:r>
              <a:rPr lang="en-US" dirty="0" err="1"/>
              <a:t>Nic</a:t>
            </a:r>
            <a:r>
              <a:rPr lang="en-US" dirty="0"/>
              <a:t> Leo</a:t>
            </a:r>
          </a:p>
          <a:p>
            <a:pPr lvl="1"/>
            <a:r>
              <a:rPr lang="en-US" dirty="0"/>
              <a:t>Lorrie </a:t>
            </a:r>
            <a:r>
              <a:rPr lang="en-US" dirty="0" err="1"/>
              <a:t>Lucht</a:t>
            </a:r>
            <a:endParaRPr lang="en-US" dirty="0"/>
          </a:p>
          <a:p>
            <a:pPr lvl="1"/>
            <a:r>
              <a:rPr lang="en-US" dirty="0"/>
              <a:t>John </a:t>
            </a:r>
            <a:r>
              <a:rPr lang="en-US" dirty="0" err="1"/>
              <a:t>Ries</a:t>
            </a:r>
            <a:endParaRPr lang="en-US" dirty="0"/>
          </a:p>
          <a:p>
            <a:pPr lvl="1"/>
            <a:r>
              <a:rPr lang="en-US" dirty="0" err="1"/>
              <a:t>Shulin</a:t>
            </a:r>
            <a:r>
              <a:rPr lang="en-US" dirty="0"/>
              <a:t> Qin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304800"/>
            <a:ext cx="4776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Acknowledgments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  <p:sp>
        <p:nvSpPr>
          <p:cNvPr id="3624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Univ. of Pittsburgh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-Dawn </a:t>
            </a:r>
            <a:r>
              <a:rPr lang="en-US" sz="2000" dirty="0" err="1" smtClean="0"/>
              <a:t>Weinmann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-Deb McMahon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-Larry Kingsley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--J. Ken Leader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Lijia</a:t>
            </a:r>
            <a:r>
              <a:rPr lang="en-US" sz="2000" dirty="0" smtClean="0"/>
              <a:t> Cui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-Adam Fitch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Elodie</a:t>
            </a:r>
            <a:r>
              <a:rPr lang="en-US" sz="2000" dirty="0" smtClean="0"/>
              <a:t> </a:t>
            </a:r>
            <a:r>
              <a:rPr lang="en-US" sz="2000" dirty="0" err="1" smtClean="0"/>
              <a:t>Ghedin</a:t>
            </a:r>
            <a:endParaRPr lang="en-US" sz="2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-Eustace </a:t>
            </a:r>
            <a:r>
              <a:rPr lang="en-US" sz="2000" dirty="0" err="1" smtClean="0"/>
              <a:t>Fernandes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-Heather Kling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-</a:t>
            </a:r>
            <a:r>
              <a:rPr lang="en-US" sz="2000" dirty="0" smtClean="0"/>
              <a:t>Karen Norris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-</a:t>
            </a:r>
            <a:r>
              <a:rPr lang="en-US" sz="2000" dirty="0" smtClean="0"/>
              <a:t>Rebecca </a:t>
            </a:r>
            <a:r>
              <a:rPr lang="en-US" sz="2000" dirty="0" err="1" smtClean="0"/>
              <a:t>Tarentelli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-</a:t>
            </a:r>
            <a:r>
              <a:rPr lang="en-US" sz="2000" dirty="0" smtClean="0"/>
              <a:t>Frank </a:t>
            </a:r>
            <a:r>
              <a:rPr lang="en-US" sz="2000" dirty="0" err="1" smtClean="0"/>
              <a:t>Sciurba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-</a:t>
            </a:r>
            <a:r>
              <a:rPr lang="en-US" sz="2000" dirty="0" smtClean="0"/>
              <a:t>Tim </a:t>
            </a:r>
            <a:r>
              <a:rPr lang="en-US" sz="2000" dirty="0"/>
              <a:t>Shipley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758" y="5654029"/>
            <a:ext cx="26050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HMP_Logo_final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675372"/>
            <a:ext cx="2667000" cy="11399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3400" y="12954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University of </a:t>
            </a:r>
            <a:r>
              <a:rPr lang="en-US" sz="2000" dirty="0" smtClean="0"/>
              <a:t>California, </a:t>
            </a:r>
            <a:r>
              <a:rPr lang="en-US" sz="2000" dirty="0"/>
              <a:t>San Francisco</a:t>
            </a:r>
          </a:p>
          <a:p>
            <a:pPr lvl="1"/>
            <a:r>
              <a:rPr lang="en-US" sz="2000" dirty="0" smtClean="0"/>
              <a:t>Ruth Greenblatt</a:t>
            </a:r>
          </a:p>
          <a:p>
            <a:pPr lvl="1"/>
            <a:r>
              <a:rPr lang="en-US" sz="2000" dirty="0" smtClean="0"/>
              <a:t>Jennifer Cohen</a:t>
            </a:r>
          </a:p>
          <a:p>
            <a:pPr lvl="1"/>
            <a:r>
              <a:rPr lang="en-US" sz="2000" dirty="0" smtClean="0"/>
              <a:t>Audrey </a:t>
            </a:r>
            <a:r>
              <a:rPr lang="en-US" sz="2000" dirty="0" err="1" smtClean="0"/>
              <a:t>Ondrade</a:t>
            </a:r>
            <a:endParaRPr lang="en-US" sz="2000" dirty="0" smtClean="0"/>
          </a:p>
          <a:p>
            <a:pPr lvl="1"/>
            <a:r>
              <a:rPr lang="en-US" sz="2000" dirty="0" smtClean="0"/>
              <a:t>Nancy </a:t>
            </a:r>
            <a:r>
              <a:rPr lang="en-US" sz="2000" dirty="0" err="1" smtClean="0"/>
              <a:t>Hessol</a:t>
            </a:r>
            <a:endParaRPr lang="en-US" sz="2000" dirty="0" smtClean="0"/>
          </a:p>
          <a:p>
            <a:pPr lvl="1"/>
            <a:r>
              <a:rPr lang="en-US" sz="2000" dirty="0" smtClean="0"/>
              <a:t>Claudia Ponath</a:t>
            </a:r>
          </a:p>
          <a:p>
            <a:pPr lvl="1"/>
            <a:r>
              <a:rPr lang="en-US" sz="2000" dirty="0" smtClean="0"/>
              <a:t>Laurence </a:t>
            </a:r>
            <a:r>
              <a:rPr lang="en-US" sz="2000" dirty="0"/>
              <a:t>Huang</a:t>
            </a:r>
          </a:p>
          <a:p>
            <a:pPr lvl="1"/>
            <a:r>
              <a:rPr lang="en-US" sz="2000" dirty="0"/>
              <a:t>Serena Fong</a:t>
            </a:r>
          </a:p>
          <a:p>
            <a:pPr lvl="1"/>
            <a:r>
              <a:rPr lang="en-US" sz="2000" dirty="0"/>
              <a:t>Stephen Stone</a:t>
            </a:r>
          </a:p>
          <a:p>
            <a:r>
              <a:rPr lang="en-US" sz="2000" dirty="0"/>
              <a:t>University of California, Los Angeles</a:t>
            </a:r>
          </a:p>
          <a:p>
            <a:pPr lvl="1"/>
            <a:r>
              <a:rPr lang="en-US" sz="2000" dirty="0"/>
              <a:t>Eric </a:t>
            </a:r>
            <a:r>
              <a:rPr lang="en-US" sz="2000" dirty="0" err="1"/>
              <a:t>Kleerup</a:t>
            </a:r>
            <a:endParaRPr lang="en-US" sz="2000" dirty="0"/>
          </a:p>
          <a:p>
            <a:pPr lvl="1"/>
            <a:r>
              <a:rPr lang="en-US" sz="2000" dirty="0"/>
              <a:t>John </a:t>
            </a:r>
            <a:r>
              <a:rPr lang="en-US" sz="2000" dirty="0" err="1"/>
              <a:t>Dermand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09017" y="304800"/>
            <a:ext cx="8229600" cy="1143000"/>
          </a:xfrm>
        </p:spPr>
        <p:txBody>
          <a:bodyPr/>
          <a:lstStyle/>
          <a:p>
            <a:r>
              <a:rPr lang="en-US" dirty="0"/>
              <a:t>Other lung complications reported more frequently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35758" y="3505200"/>
            <a:ext cx="2590800" cy="5238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COPD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5257800"/>
            <a:ext cx="3124200" cy="9540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Pulmonary arterial hypertension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4114800"/>
            <a:ext cx="2590800" cy="5238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Lung cancer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349500" cy="187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057400"/>
            <a:ext cx="2082800" cy="2120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724400"/>
            <a:ext cx="1780490" cy="1905000"/>
          </a:xfrm>
          <a:prstGeom prst="rect">
            <a:avLst/>
          </a:prstGeom>
        </p:spPr>
      </p:pic>
      <p:pic>
        <p:nvPicPr>
          <p:cNvPr id="9" name="Picture 4" descr="http://www.nlm.nih.gov/medlineplus/ency/images/ency/fullsize/19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017" y="4638675"/>
            <a:ext cx="1904999" cy="1524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35758" y="6170033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Asthma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504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disease likely 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surface area with constant exposure to environment</a:t>
            </a:r>
          </a:p>
          <a:p>
            <a:pPr lvl="1"/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Toxins/smoking</a:t>
            </a:r>
          </a:p>
          <a:p>
            <a:r>
              <a:rPr lang="en-US" dirty="0" smtClean="0"/>
              <a:t>Lung is vulnerable to systemic inflammation</a:t>
            </a:r>
          </a:p>
          <a:p>
            <a:pPr lvl="1"/>
            <a:r>
              <a:rPr lang="en-US" dirty="0" smtClean="0"/>
              <a:t>Immune activation</a:t>
            </a:r>
          </a:p>
          <a:p>
            <a:pPr lvl="1"/>
            <a:r>
              <a:rPr lang="en-US" dirty="0" smtClean="0"/>
              <a:t>Microbial translocation</a:t>
            </a:r>
          </a:p>
          <a:p>
            <a:r>
              <a:rPr lang="en-US" dirty="0" smtClean="0"/>
              <a:t>Many lung diseases associated with aging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653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Pulmonary abnormalities remain common despite successful ART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9624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102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Morris, unpublished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82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57267"/>
              </p:ext>
            </p:extLst>
          </p:nvPr>
        </p:nvGraphicFramePr>
        <p:xfrm>
          <a:off x="2438400" y="2057400"/>
          <a:ext cx="4270375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97" name="Prism 5" r:id="rId3" imgW="4270320" imgH="3526560" progId="Prism5.Document">
                  <p:embed/>
                </p:oleObj>
              </mc:Choice>
              <mc:Fallback>
                <p:oleObj name="Prism 5" r:id="rId3" imgW="4270320" imgH="352656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2057400"/>
                        <a:ext cx="4270375" cy="352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6-minute walk distance significantly less in HIV+ individuals with cardiopulmonary impairment</a:t>
            </a:r>
            <a:br>
              <a:rPr lang="en-US" sz="3200" dirty="0">
                <a:solidFill>
                  <a:schemeClr val="bg2"/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394356" y="6456492"/>
            <a:ext cx="271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Morris, unpublished data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96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528705"/>
              </p:ext>
            </p:extLst>
          </p:nvPr>
        </p:nvGraphicFramePr>
        <p:xfrm>
          <a:off x="2362200" y="2438400"/>
          <a:ext cx="4238625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74" name="Prism 5" r:id="rId3" imgW="4238280" imgH="3205080" progId="Prism5.Document">
                  <p:embed/>
                </p:oleObj>
              </mc:Choice>
              <mc:Fallback>
                <p:oleObj name="Prism 5" r:id="rId3" imgW="4238280" imgH="320508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438400"/>
                        <a:ext cx="4238625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HIV+ individuals who died had significantly worse cardiopulmonary function adjusted for age, pack-year smoking, and CD4 cell count</a:t>
            </a:r>
            <a:br>
              <a:rPr lang="en-US" sz="3200" dirty="0">
                <a:solidFill>
                  <a:schemeClr val="bg2"/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415364" y="6248400"/>
            <a:ext cx="271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Morris, unpublished data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43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15218</TotalTime>
  <Words>1151</Words>
  <Application>Microsoft Macintosh PowerPoint</Application>
  <PresentationFormat>On-screen Show (4:3)</PresentationFormat>
  <Paragraphs>203</Paragraphs>
  <Slides>42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Design</vt:lpstr>
      <vt:lpstr>Chart</vt:lpstr>
      <vt:lpstr>Prism 5</vt:lpstr>
      <vt:lpstr>Lung disease in HIV:  An unrecognized co-morbidity</vt:lpstr>
      <vt:lpstr>PowerPoint Presentation</vt:lpstr>
      <vt:lpstr>PowerPoint Presentation</vt:lpstr>
      <vt:lpstr>Lung disease leading cause of mortality in early HIV epidemic</vt:lpstr>
      <vt:lpstr>Other lung complications reported more frequently</vt:lpstr>
      <vt:lpstr>Lung disease likely HANA</vt:lpstr>
      <vt:lpstr>Pulmonary abnormalities remain common despite successful ART</vt:lpstr>
      <vt:lpstr>6-minute walk distance significantly less in HIV+ individuals with cardiopulmonary impairment </vt:lpstr>
      <vt:lpstr>HIV+ individuals who died had significantly worse cardiopulmonary function adjusted for age, pack-year smoking, and CD4 cell count </vt:lpstr>
      <vt:lpstr>Mechanisms may be similar to other end-organs</vt:lpstr>
      <vt:lpstr>HIV and COPD</vt:lpstr>
      <vt:lpstr>COPD and HIV: Pre-ART:  Increased prevalence even in those without AIDS, primarily emphysema </vt:lpstr>
      <vt:lpstr>Is COPD increased in the ART era and why?</vt:lpstr>
      <vt:lpstr>PowerPoint Presentation</vt:lpstr>
      <vt:lpstr>PowerPoint Presentation</vt:lpstr>
      <vt:lpstr>PowerPoint Presentation</vt:lpstr>
      <vt:lpstr>DLco is abnormal in majority of HIV+ individuals</vt:lpstr>
      <vt:lpstr>Diffusing capacity</vt:lpstr>
      <vt:lpstr>DLco lower in HIV+ women and more have moderately reduced DLco (&lt;60%)</vt:lpstr>
      <vt:lpstr>Peripheral inflammation associated with low DLco</vt:lpstr>
      <vt:lpstr>Mechanisms may be similar to other end-organs</vt:lpstr>
      <vt:lpstr>The Human Microbiome Project</vt:lpstr>
      <vt:lpstr>Lung microbiome in HIV</vt:lpstr>
      <vt:lpstr>PowerPoint Presentation</vt:lpstr>
      <vt:lpstr>T. whipplei found at increased levels in HIV+</vt:lpstr>
      <vt:lpstr>What about fungus (mycobiome)?</vt:lpstr>
      <vt:lpstr>Why is the mycobiome important?</vt:lpstr>
      <vt:lpstr>               Mycobiome analysis</vt:lpstr>
      <vt:lpstr>PowerPoint Presentation</vt:lpstr>
      <vt:lpstr>BAL, sputum, and oral wash differ in non-HIV</vt:lpstr>
      <vt:lpstr>Oral wash, sputum, and BAL are separate in overall cohort</vt:lpstr>
      <vt:lpstr>Lung differs from oral in non-HIV</vt:lpstr>
      <vt:lpstr>Induced sputum differs from oral wash</vt:lpstr>
      <vt:lpstr>Induced sputum and BAL differ</vt:lpstr>
      <vt:lpstr>HIV+ and HIV- differ in communities</vt:lpstr>
      <vt:lpstr>COPD differs in HIV: Primarily Pneumocystis</vt:lpstr>
      <vt:lpstr>HIV and COPD conclusions</vt:lpstr>
      <vt:lpstr>PowerPoint Presentation</vt:lpstr>
      <vt:lpstr>Summary: Tip of the iceberg?</vt:lpstr>
      <vt:lpstr>WIHS Lung Projects</vt:lpstr>
      <vt:lpstr>PowerPoint Presentation</vt:lpstr>
      <vt:lpstr>Acknowledgments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Oral Washes to Diagnose Pneumocystis carinii</dc:title>
  <dc:creator>Alison Morris</dc:creator>
  <cp:lastModifiedBy>Alison Morris</cp:lastModifiedBy>
  <cp:revision>752</cp:revision>
  <cp:lastPrinted>2014-04-08T01:18:18Z</cp:lastPrinted>
  <dcterms:created xsi:type="dcterms:W3CDTF">2011-05-11T00:48:54Z</dcterms:created>
  <dcterms:modified xsi:type="dcterms:W3CDTF">2014-06-30T13:38:23Z</dcterms:modified>
</cp:coreProperties>
</file>